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98" r:id="rId4"/>
    <p:sldId id="297" r:id="rId5"/>
    <p:sldId id="299" r:id="rId6"/>
    <p:sldId id="300" r:id="rId7"/>
    <p:sldId id="301" r:id="rId8"/>
    <p:sldId id="302" r:id="rId9"/>
    <p:sldId id="303" r:id="rId10"/>
    <p:sldId id="304" r:id="rId11"/>
    <p:sldId id="279" r:id="rId12"/>
    <p:sldId id="280" r:id="rId13"/>
    <p:sldId id="258" r:id="rId14"/>
    <p:sldId id="281" r:id="rId15"/>
    <p:sldId id="282" r:id="rId16"/>
    <p:sldId id="259" r:id="rId17"/>
    <p:sldId id="260" r:id="rId18"/>
    <p:sldId id="295" r:id="rId19"/>
    <p:sldId id="261" r:id="rId20"/>
    <p:sldId id="293" r:id="rId21"/>
    <p:sldId id="262" r:id="rId22"/>
    <p:sldId id="285" r:id="rId23"/>
    <p:sldId id="263" r:id="rId24"/>
    <p:sldId id="286" r:id="rId25"/>
    <p:sldId id="264" r:id="rId26"/>
    <p:sldId id="288" r:id="rId27"/>
    <p:sldId id="289" r:id="rId28"/>
    <p:sldId id="287" r:id="rId29"/>
    <p:sldId id="266" r:id="rId30"/>
    <p:sldId id="267" r:id="rId31"/>
    <p:sldId id="291" r:id="rId32"/>
    <p:sldId id="292" r:id="rId33"/>
    <p:sldId id="272" r:id="rId34"/>
    <p:sldId id="296" r:id="rId35"/>
    <p:sldId id="275" r:id="rId36"/>
    <p:sldId id="276" r:id="rId37"/>
    <p:sldId id="305" r:id="rId38"/>
    <p:sldId id="306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6C0F4-9506-4FC3-AF52-1101713EAD2F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E8E4F-B8A6-4D67-97BE-C75C340C1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2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8E4F-B8A6-4D67-97BE-C75C340C15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32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4E8AD5-7DB6-4809-BE9B-17D9C8F293DD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F92F77-02AB-46BD-897A-C4F6F8B1E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6858000"/>
            <a:ext cx="5830416" cy="24340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11760" y="692696"/>
            <a:ext cx="604644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восприятия и воспроизведения устной речи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глухих обучающихся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24534" y="3573016"/>
            <a:ext cx="3838961" cy="2880320"/>
          </a:xfrm>
          <a:noFill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63754" y="4077072"/>
            <a:ext cx="2292422" cy="166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21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1251520"/>
            <a:ext cx="7467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связи с неоднородностью контингента обучающихся по уровню слухоречевого развития при поступлении в образовательную организацию, в начальных классах при реализации АООП НОО (вариант 1.2) развитие речевого слуха, </a:t>
            </a:r>
            <a:r>
              <a:rPr lang="ru-RU" dirty="0" err="1" smtClean="0"/>
              <a:t>слухозрительного</a:t>
            </a:r>
            <a:r>
              <a:rPr lang="ru-RU" dirty="0" smtClean="0"/>
              <a:t> восприятия устной речи, ее произносительной стороны осуществляется при использовании индивидуально – дифференцированного подхода с применением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программ.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 учет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Текущий учет ведется на каждом уроке и занятии. </a:t>
            </a:r>
          </a:p>
          <a:p>
            <a:pPr algn="just"/>
            <a:r>
              <a:rPr lang="ru-RU" sz="2600" dirty="0" smtClean="0"/>
              <a:t>В конспектах индивидуальных занятий учителя ежедневно делают краткие записи об усвоении учеником запланированного речевого материала (его восприятии и воспроизведении).</a:t>
            </a:r>
          </a:p>
          <a:p>
            <a:pPr algn="just"/>
            <a:r>
              <a:rPr lang="ru-RU" sz="2600" dirty="0" smtClean="0"/>
              <a:t>В конспектах общеобразовательных уроков и воспитательских занятий отмечают итоги фонетических зарядок.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Периодический учет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Периодический учет предусматривает:</a:t>
            </a:r>
          </a:p>
          <a:p>
            <a:pPr marL="0" indent="0" algn="just"/>
            <a:r>
              <a:rPr lang="ru-RU" dirty="0" smtClean="0"/>
              <a:t>комплексное обследование нарушенной слуховой функции, восприятия и воспроизведения устной речи при поступлении детей  в школу; </a:t>
            </a:r>
          </a:p>
          <a:p>
            <a:pPr marL="0" indent="0" algn="just"/>
            <a:r>
              <a:rPr lang="ru-RU" dirty="0" smtClean="0"/>
              <a:t>в дальнейшем обследования восприятия и воспроизведения устной речи проводятся не реже двух раз в год (в конце первого и второго полугодий) на индивидуальных занятиях; в начале учебного года повторяется аналитическая проверка произношения.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46646"/>
            <a:ext cx="731324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обследования (1)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992888" cy="5040560"/>
          </a:xfrm>
        </p:spPr>
        <p:txBody>
          <a:bodyPr>
            <a:normAutofit/>
          </a:bodyPr>
          <a:lstStyle/>
          <a:p>
            <a:pPr marL="0" indent="0" algn="just"/>
            <a:r>
              <a:rPr lang="ru-RU" dirty="0"/>
              <a:t>Обследование каждого ученика проводится индивидуально. </a:t>
            </a:r>
            <a:endParaRPr lang="ru-RU" dirty="0" smtClean="0"/>
          </a:p>
          <a:p>
            <a:pPr marL="0" indent="0" algn="just"/>
            <a:r>
              <a:rPr lang="ru-RU" dirty="0" smtClean="0"/>
              <a:t>Диктором </a:t>
            </a:r>
            <a:r>
              <a:rPr lang="ru-RU" dirty="0"/>
              <a:t>является учитель индивидуальных </a:t>
            </a:r>
            <a:r>
              <a:rPr lang="ru-RU" dirty="0" smtClean="0"/>
              <a:t>занятий. </a:t>
            </a:r>
          </a:p>
          <a:p>
            <a:pPr marL="0" indent="0" algn="just"/>
            <a:r>
              <a:rPr lang="ru-RU" dirty="0" smtClean="0"/>
              <a:t>Исключение </a:t>
            </a:r>
            <a:r>
              <a:rPr lang="ru-RU" dirty="0"/>
              <a:t>составляет обследование возможностей ученика вступать в устную коммуникацию с незнакомым человеком — в этом случае диктором может выступить любой слышащий </a:t>
            </a:r>
            <a:r>
              <a:rPr lang="ru-RU" dirty="0" smtClean="0"/>
              <a:t>человек</a:t>
            </a:r>
            <a:r>
              <a:rPr lang="ru-RU" dirty="0"/>
              <a:t>, информированный о методике </a:t>
            </a:r>
            <a:r>
              <a:rPr lang="ru-RU" dirty="0" smtClean="0"/>
              <a:t>проверки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62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529264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обследования </a:t>
            </a:r>
            <a:r>
              <a:rPr lang="ru-RU" b="1" dirty="0" smtClean="0">
                <a:solidFill>
                  <a:srgbClr val="FF0000"/>
                </a:solidFill>
              </a:rPr>
              <a:t>(2)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08912" cy="5661248"/>
          </a:xfrm>
        </p:spPr>
        <p:txBody>
          <a:bodyPr>
            <a:normAutofit/>
          </a:bodyPr>
          <a:lstStyle/>
          <a:p>
            <a:pPr marL="0" indent="0" algn="just"/>
            <a:r>
              <a:rPr lang="ru-RU" dirty="0" smtClean="0"/>
              <a:t>Диктор произносит речевой материал естественно, выразительно, в нормальном темпе, реализуя в речи все требования к произношению; утрированная артикуляция, замедленный темп речи исключаются. При проверке восприятия и воспроизведения речевого материала учитель говорит голосом нормальной разговорной громкости.</a:t>
            </a:r>
          </a:p>
          <a:p>
            <a:pPr marL="0" indent="0" algn="just"/>
            <a:r>
              <a:rPr lang="ru-RU" dirty="0" smtClean="0"/>
              <a:t> Оценки ответов ученику не сообщаются; в конце проверки учитель обязательно одобряет старательное выполнение учеником предложенных заданий.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70609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обследования </a:t>
            </a:r>
            <a:r>
              <a:rPr lang="ru-RU" sz="2800" b="1" dirty="0" smtClean="0">
                <a:solidFill>
                  <a:srgbClr val="FF0000"/>
                </a:solidFill>
              </a:rPr>
              <a:t>(3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136904" cy="5205192"/>
          </a:xfrm>
        </p:spPr>
        <p:txBody>
          <a:bodyPr>
            <a:normAutofit/>
          </a:bodyPr>
          <a:lstStyle/>
          <a:p>
            <a:pPr marL="0" indent="0" algn="just"/>
            <a:r>
              <a:rPr lang="ru-RU" dirty="0" smtClean="0"/>
              <a:t>Во время обследования дети воспринимают речь учителя с помощью слуховых аппаратов, которые используются ими на индивидуальных занятиях. </a:t>
            </a:r>
          </a:p>
          <a:p>
            <a:pPr marL="0" indent="0" algn="just"/>
            <a:r>
              <a:rPr lang="ru-RU" dirty="0" smtClean="0"/>
              <a:t>Выявление возможностей ребенка вступать в устную коммуникацию с незнакомыми людьми происходит при использовании его индивидуальных слуховых аппаратов, что соответствует ситуации естественного общения. </a:t>
            </a:r>
          </a:p>
          <a:p>
            <a:pPr marL="0" indent="0" algn="just"/>
            <a:r>
              <a:rPr lang="ru-RU" dirty="0" smtClean="0"/>
              <a:t>Проверка условной двигательной реакции на речевые стимулы, а также зрительного восприятия речевого материала проводится без применения электроакустической аппаратуры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568952" cy="6669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В младших </a:t>
            </a:r>
            <a:r>
              <a:rPr lang="ru-RU" b="1" dirty="0">
                <a:solidFill>
                  <a:srgbClr val="FF0000"/>
                </a:solidFill>
              </a:rPr>
              <a:t>классах в содержание периодического учета входят следующие проверки: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•</a:t>
            </a:r>
            <a:r>
              <a:rPr lang="ru-RU" dirty="0" smtClean="0"/>
              <a:t> условной </a:t>
            </a:r>
            <a:r>
              <a:rPr lang="ru-RU" dirty="0"/>
              <a:t>двигательной реакции на речевые стимулы (</a:t>
            </a:r>
            <a:r>
              <a:rPr lang="ru-RU" dirty="0" smtClean="0"/>
              <a:t>обследуются </a:t>
            </a:r>
            <a:r>
              <a:rPr lang="ru-RU" dirty="0"/>
              <a:t>только учащиеся подготовительного и I классов);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•</a:t>
            </a:r>
            <a:r>
              <a:rPr lang="ru-RU" dirty="0" smtClean="0"/>
              <a:t> восприятия </a:t>
            </a:r>
            <a:r>
              <a:rPr lang="ru-RU" dirty="0"/>
              <a:t>слов разными сенсорными способами — на слух, слухозрительно, зрительно;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•</a:t>
            </a:r>
            <a:r>
              <a:rPr lang="ru-RU" dirty="0" smtClean="0"/>
              <a:t> восприятия </a:t>
            </a:r>
            <a:r>
              <a:rPr lang="ru-RU" dirty="0"/>
              <a:t>фраз разными сенсорными способами — </a:t>
            </a:r>
            <a:r>
              <a:rPr lang="ru-RU" dirty="0" smtClean="0"/>
              <a:t>слухозрительно</a:t>
            </a:r>
            <a:r>
              <a:rPr lang="ru-RU" dirty="0"/>
              <a:t>, зрительно и на слух;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 smtClean="0"/>
              <a:t>восприятия </a:t>
            </a:r>
            <a:r>
              <a:rPr lang="ru-RU" dirty="0"/>
              <a:t>текста — на слух и слухозрительно;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 smtClean="0"/>
              <a:t>аналитическая </a:t>
            </a:r>
            <a:r>
              <a:rPr lang="ru-RU" dirty="0"/>
              <a:t>проверка произношения;</a:t>
            </a:r>
          </a:p>
          <a:p>
            <a:pPr marL="0" indent="0">
              <a:buNone/>
            </a:pPr>
            <a:r>
              <a:rPr lang="ru-RU" dirty="0" smtClean="0"/>
              <a:t>•восприятия </a:t>
            </a:r>
            <a:r>
              <a:rPr lang="ru-RU" dirty="0"/>
              <a:t>на слух и воспроизведения </a:t>
            </a:r>
            <a:r>
              <a:rPr lang="ru-RU" dirty="0" smtClean="0"/>
              <a:t>ритмико-интонационной </a:t>
            </a:r>
            <a:r>
              <a:rPr lang="ru-RU" dirty="0"/>
              <a:t>структуры речи;	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•</a:t>
            </a:r>
            <a:r>
              <a:rPr lang="ru-RU" dirty="0" smtClean="0"/>
              <a:t>восприятия </a:t>
            </a:r>
            <a:r>
              <a:rPr lang="ru-RU" dirty="0"/>
              <a:t>и воспроизведения речевого материала, </a:t>
            </a:r>
            <a:r>
              <a:rPr lang="ru-RU" dirty="0" smtClean="0"/>
              <a:t>специально </a:t>
            </a:r>
            <a:r>
              <a:rPr lang="ru-RU" dirty="0"/>
              <a:t>отработанного в связи с автоматизацией произносительных навыков;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 smtClean="0"/>
              <a:t>обследование произносительной </a:t>
            </a:r>
            <a:r>
              <a:rPr lang="ru-RU" dirty="0"/>
              <a:t>стороны самостоятельной связной речи;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•</a:t>
            </a:r>
            <a:r>
              <a:rPr lang="ru-RU" dirty="0" smtClean="0"/>
              <a:t> проверка возможностей </a:t>
            </a:r>
            <a:r>
              <a:rPr lang="ru-RU" dirty="0"/>
              <a:t>ученика в отношении вступления в устную коммуникацию с незнакомым человеком;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•</a:t>
            </a:r>
            <a:r>
              <a:rPr lang="ru-RU" dirty="0" smtClean="0"/>
              <a:t> (синтетический </a:t>
            </a:r>
            <a:r>
              <a:rPr lang="ru-RU" dirty="0"/>
              <a:t>учет </a:t>
            </a:r>
            <a:r>
              <a:rPr lang="ru-RU" dirty="0" smtClean="0"/>
              <a:t>произношения) 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33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712968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результатов проверки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наличия условной двигательной реакции на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речевые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стимулы 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ru-RU" dirty="0" smtClean="0"/>
              <a:t>При </a:t>
            </a:r>
            <a:r>
              <a:rPr lang="ru-RU" dirty="0"/>
              <a:t>оценке </a:t>
            </a:r>
            <a:r>
              <a:rPr lang="ru-RU" dirty="0" smtClean="0"/>
              <a:t>результатов </a:t>
            </a:r>
            <a:r>
              <a:rPr lang="ru-RU" dirty="0"/>
              <a:t>предусматривается, что у ученика должна быть сформирована стойкая условная двигательная </a:t>
            </a:r>
            <a:r>
              <a:rPr lang="ru-RU" dirty="0" smtClean="0"/>
              <a:t>реакция </a:t>
            </a:r>
            <a:r>
              <a:rPr lang="ru-RU" dirty="0"/>
              <a:t>на речевые стимулы. </a:t>
            </a:r>
            <a:endParaRPr lang="ru-RU" dirty="0" smtClean="0"/>
          </a:p>
          <a:p>
            <a:pPr marL="0" indent="0" algn="just"/>
            <a:r>
              <a:rPr lang="ru-RU" dirty="0" smtClean="0"/>
              <a:t>Если </a:t>
            </a:r>
            <a:r>
              <a:rPr lang="ru-RU" dirty="0"/>
              <a:t>такая реакция имеет нестойкий характер, например отмечаются межсигнальные ответы или </a:t>
            </a:r>
            <a:r>
              <a:rPr lang="ru-RU" dirty="0" smtClean="0"/>
              <a:t>ребенок </a:t>
            </a:r>
            <a:r>
              <a:rPr lang="ru-RU" dirty="0"/>
              <a:t>не выполняет заданное действие в ответ на начало сигнала, то необходимо выяснить, являются ли его трудности следствием нарушения методики обучения или причина состоит в </a:t>
            </a:r>
            <a:r>
              <a:rPr lang="ru-RU" dirty="0" smtClean="0"/>
              <a:t>особенностях </a:t>
            </a:r>
            <a:r>
              <a:rPr lang="ru-RU" dirty="0"/>
              <a:t>развития ученика. </a:t>
            </a:r>
            <a:endParaRPr lang="ru-RU" dirty="0" smtClean="0"/>
          </a:p>
          <a:p>
            <a:pPr marL="0" indent="0" algn="just"/>
            <a:r>
              <a:rPr lang="ru-RU" dirty="0" smtClean="0"/>
              <a:t>Если </a:t>
            </a:r>
            <a:r>
              <a:rPr lang="ru-RU" dirty="0"/>
              <a:t>результаты проверки не совпадают с данными субъективной тональной пороговой аудиометрии этого ребенка, необходимо дополнительное аудиологическое </a:t>
            </a:r>
            <a:r>
              <a:rPr lang="ru-RU" dirty="0" smtClean="0"/>
              <a:t>обследование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1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529264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восприятия слов разными сенсорными способами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136904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600" dirty="0" smtClean="0"/>
              <a:t>Восприятие слов разными сенсорными способами (на слух, </a:t>
            </a:r>
            <a:r>
              <a:rPr lang="ru-RU" sz="2600" dirty="0" err="1" smtClean="0"/>
              <a:t>слухозрительно</a:t>
            </a:r>
            <a:r>
              <a:rPr lang="ru-RU" sz="2600" dirty="0" smtClean="0"/>
              <a:t>, зрительно) проверяется с использованием специального тестового материала (сбалансированных списков слов Л.В. Неймана)</a:t>
            </a:r>
          </a:p>
          <a:p>
            <a:pPr algn="just"/>
            <a:r>
              <a:rPr lang="ru-RU" sz="2600" dirty="0" smtClean="0"/>
              <a:t>Проверка позволяет проследить особенности развития речевого слуха у каждого ученика.</a:t>
            </a:r>
          </a:p>
          <a:p>
            <a:pPr algn="just"/>
            <a:r>
              <a:rPr lang="ru-RU" sz="2600" dirty="0" smtClean="0"/>
              <a:t>При оценке результатов  проверки учитывается то, что основным фактором, свидетельствующим о развитии речевого слуха, является способность ребенка воспринимать на слух речевой материал, который не включался в слуховые упражнения.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467600" cy="61412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Оценка результатов проверки восприятия слов разными сенсорными способами</a:t>
            </a:r>
          </a:p>
          <a:p>
            <a:pPr marL="0" indent="0" algn="just"/>
            <a:r>
              <a:rPr lang="ru-RU" dirty="0" smtClean="0"/>
              <a:t>При </a:t>
            </a:r>
            <a:r>
              <a:rPr lang="ru-RU" dirty="0"/>
              <a:t>правильном </a:t>
            </a:r>
            <a:r>
              <a:rPr lang="ru-RU" dirty="0" smtClean="0"/>
              <a:t>проведении </a:t>
            </a:r>
            <a:r>
              <a:rPr lang="ru-RU" dirty="0"/>
              <a:t>работы по развитию речевого слуха у всех учащихся из года в год увеличивается количество точно воспринятых слов, а также количество приближенных ответов (т.е. воспроизведения </a:t>
            </a:r>
            <a:r>
              <a:rPr lang="ru-RU" dirty="0" smtClean="0"/>
              <a:t>слогоритмической </a:t>
            </a:r>
            <a:r>
              <a:rPr lang="ru-RU" dirty="0"/>
              <a:t>структуры и отдельных звукокомплексов </a:t>
            </a:r>
            <a:r>
              <a:rPr lang="ru-RU" dirty="0" smtClean="0"/>
              <a:t>предъявленных </a:t>
            </a:r>
            <a:r>
              <a:rPr lang="ru-RU" dirty="0"/>
              <a:t>слов) или случаев повторения только слоговой структуры слов, отдельных фонем и их сочетаний. </a:t>
            </a:r>
            <a:endParaRPr lang="ru-RU" dirty="0" smtClean="0"/>
          </a:p>
          <a:p>
            <a:pPr marL="0" indent="0" algn="just"/>
            <a:r>
              <a:rPr lang="ru-RU" dirty="0" smtClean="0"/>
              <a:t>Дети </a:t>
            </a:r>
            <a:r>
              <a:rPr lang="ru-RU" dirty="0"/>
              <a:t>стараются по </a:t>
            </a:r>
            <a:r>
              <a:rPr lang="ru-RU" dirty="0" smtClean="0"/>
              <a:t>воспринятым </a:t>
            </a:r>
            <a:r>
              <a:rPr lang="ru-RU" dirty="0"/>
              <a:t>элементам догадаться о предъявленном учителем слове и всегда стремятся дать речевой ответ. </a:t>
            </a:r>
            <a:endParaRPr lang="ru-RU" dirty="0" smtClean="0"/>
          </a:p>
          <a:p>
            <a:pPr marL="0" indent="0" algn="just"/>
            <a:r>
              <a:rPr lang="ru-RU" dirty="0" smtClean="0"/>
              <a:t>Наблюдается </a:t>
            </a:r>
            <a:r>
              <a:rPr lang="ru-RU" dirty="0"/>
              <a:t>устойчивая тенденция к улучшению слухозрительного и зрительного </a:t>
            </a:r>
            <a:r>
              <a:rPr lang="ru-RU" dirty="0" smtClean="0"/>
              <a:t>восприятия </a:t>
            </a:r>
            <a:r>
              <a:rPr lang="ru-RU" dirty="0"/>
              <a:t>слов; характерно, что при бисенсорном способе восприятия результаты обычно бывают выше, чем при моносенсорном.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26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3590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динамического изучения восприятия и воспроизведения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устной речи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173416" cy="489654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Систематическое изучение особенностей развития восприятия и воспроизведения устной речи осуществляется при проведении текущего и периодического </a:t>
            </a:r>
            <a:r>
              <a:rPr lang="ru-RU" dirty="0" smtClean="0"/>
              <a:t>учета.</a:t>
            </a:r>
          </a:p>
          <a:p>
            <a:pPr marL="0" indent="0">
              <a:buNone/>
            </a:pPr>
            <a:r>
              <a:rPr lang="ru-RU" dirty="0" smtClean="0"/>
              <a:t>Это позволяет:</a:t>
            </a:r>
          </a:p>
          <a:p>
            <a:pPr marL="0" indent="0"/>
            <a:r>
              <a:rPr lang="ru-RU" dirty="0" smtClean="0"/>
              <a:t> оценить </a:t>
            </a:r>
            <a:r>
              <a:rPr lang="ru-RU" dirty="0"/>
              <a:t>эффективность обучения</a:t>
            </a:r>
            <a:r>
              <a:rPr lang="ru-RU" dirty="0" smtClean="0"/>
              <a:t>,</a:t>
            </a:r>
          </a:p>
          <a:p>
            <a:pPr marL="0" indent="0"/>
            <a:r>
              <a:rPr lang="ru-RU" dirty="0" smtClean="0"/>
              <a:t> </a:t>
            </a:r>
            <a:r>
              <a:rPr lang="ru-RU" dirty="0"/>
              <a:t>своевременно выявить детей, </a:t>
            </a:r>
            <a:r>
              <a:rPr lang="ru-RU" dirty="0" smtClean="0"/>
              <a:t>испытывающих </a:t>
            </a:r>
            <a:r>
              <a:rPr lang="ru-RU" dirty="0"/>
              <a:t>трудности в овладении устной речью, </a:t>
            </a:r>
            <a:endParaRPr lang="ru-RU" dirty="0" smtClean="0"/>
          </a:p>
          <a:p>
            <a:pPr marL="0" indent="0"/>
            <a:r>
              <a:rPr lang="ru-RU" dirty="0" smtClean="0"/>
              <a:t>способствует </a:t>
            </a:r>
            <a:r>
              <a:rPr lang="ru-RU" dirty="0"/>
              <a:t>обоснованному планированию работы в разных организационных формах образовательно-коррекционного процесса на основе </a:t>
            </a:r>
            <a:r>
              <a:rPr lang="ru-RU" dirty="0" smtClean="0"/>
              <a:t>фактического </a:t>
            </a:r>
            <a:r>
              <a:rPr lang="ru-RU" dirty="0"/>
              <a:t>состояния слухоречевого развития </a:t>
            </a:r>
            <a:r>
              <a:rPr lang="ru-RU" dirty="0" err="1" smtClean="0"/>
              <a:t>каждогообучающегося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4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Проверка восприятия фраз разными сенсорными способами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8064896" cy="54212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Восприятие фраз разными сенсорными способами (</a:t>
            </a:r>
            <a:r>
              <a:rPr lang="ru-RU" dirty="0" err="1" smtClean="0"/>
              <a:t>слухозрительно</a:t>
            </a:r>
            <a:r>
              <a:rPr lang="ru-RU" dirty="0" smtClean="0"/>
              <a:t>, зрительно и на слух) проверяется на речевом материале, отработанном на индивидуальных занятиях в связи с развитием речевого слуха, </a:t>
            </a:r>
          </a:p>
          <a:p>
            <a:pPr algn="just"/>
            <a:r>
              <a:rPr lang="ru-RU" dirty="0" smtClean="0"/>
              <a:t>Списки для учеников одного класса могут не совпадать.</a:t>
            </a:r>
          </a:p>
          <a:p>
            <a:pPr algn="just"/>
            <a:r>
              <a:rPr lang="ru-RU" dirty="0" smtClean="0"/>
              <a:t> Для каждого составляются три списка (для обследования всех трех способов восприятия) по десять фраз. </a:t>
            </a:r>
          </a:p>
          <a:p>
            <a:pPr algn="just"/>
            <a:r>
              <a:rPr lang="ru-RU" dirty="0" smtClean="0"/>
              <a:t>Для того чтобы можно было сопоставить результаты восприятия учеником разными сенсорными способами, списки речевого материала должны быть сбалансированы по количеству слов во фразах, по количеству повествовательных, вопросительных и побудительных предложений, по используемым грамматическим, синтаксическим и интонационным конструкциям.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66693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восприятия фраз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разными сенсорными способами (1)</a:t>
            </a:r>
          </a:p>
          <a:p>
            <a:pPr marL="0" indent="0">
              <a:buNone/>
            </a:pPr>
            <a:r>
              <a:rPr lang="ru-RU" dirty="0" smtClean="0"/>
              <a:t>Фразы </a:t>
            </a:r>
            <a:r>
              <a:rPr lang="ru-RU" dirty="0"/>
              <a:t>последовательно предъявляются до двух </a:t>
            </a:r>
            <a:r>
              <a:rPr lang="ru-RU" dirty="0" smtClean="0"/>
              <a:t>раз:</a:t>
            </a:r>
          </a:p>
          <a:p>
            <a:pPr marL="0" indent="0">
              <a:buNone/>
            </a:pPr>
            <a:r>
              <a:rPr lang="ru-RU" dirty="0" smtClean="0"/>
              <a:t>Ответы </a:t>
            </a:r>
            <a:r>
              <a:rPr lang="ru-RU" dirty="0"/>
              <a:t>учитель или ассистент фиксирует в протоколе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Во </a:t>
            </a:r>
            <a:r>
              <a:rPr lang="ru-RU" dirty="0"/>
              <a:t>время </a:t>
            </a:r>
            <a:r>
              <a:rPr lang="ru-RU" dirty="0" smtClean="0"/>
              <a:t>обследования </a:t>
            </a:r>
            <a:r>
              <a:rPr lang="ru-RU" dirty="0"/>
              <a:t>ответы не оцениваются и ученики не побуждаются ни к каким действиям, однако педагог одобряет заинтересованное отношение к выполнению заданий.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При анализе результатов </a:t>
            </a:r>
            <a:r>
              <a:rPr lang="ru-RU" dirty="0"/>
              <a:t>учитываются следующие </a:t>
            </a:r>
            <a:r>
              <a:rPr lang="ru-RU" dirty="0" smtClean="0"/>
              <a:t>количественные </a:t>
            </a:r>
            <a:r>
              <a:rPr lang="ru-RU" dirty="0"/>
              <a:t>показатели: </a:t>
            </a:r>
            <a:endParaRPr lang="ru-RU" dirty="0" smtClean="0"/>
          </a:p>
          <a:p>
            <a:pPr marL="0" indent="0"/>
            <a:r>
              <a:rPr lang="ru-RU" dirty="0" smtClean="0"/>
              <a:t>точно </a:t>
            </a:r>
            <a:r>
              <a:rPr lang="ru-RU" dirty="0"/>
              <a:t>воспринятые фразы (особое внимание уделяется тому, с какого предъявления дан правильный ответ — с первого или со второго); </a:t>
            </a:r>
            <a:endParaRPr lang="ru-RU" dirty="0" smtClean="0"/>
          </a:p>
          <a:p>
            <a:pPr marL="0" indent="0"/>
            <a:r>
              <a:rPr lang="ru-RU" dirty="0" smtClean="0"/>
              <a:t>фразы</a:t>
            </a:r>
            <a:r>
              <a:rPr lang="ru-RU" dirty="0"/>
              <a:t>, которые ученик воспринял неточно, но смысл понял; </a:t>
            </a:r>
            <a:endParaRPr lang="ru-RU" dirty="0" smtClean="0"/>
          </a:p>
          <a:p>
            <a:pPr marL="0" indent="0"/>
            <a:r>
              <a:rPr lang="ru-RU" dirty="0" err="1" smtClean="0"/>
              <a:t>невоспринятые</a:t>
            </a:r>
            <a:r>
              <a:rPr lang="ru-RU" dirty="0" smtClean="0"/>
              <a:t> </a:t>
            </a:r>
            <a:r>
              <a:rPr lang="ru-RU" dirty="0"/>
              <a:t>фразы.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4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385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результатов проверки восприятия фраз разными сенсорными способами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352928" cy="5877272"/>
          </a:xfrm>
        </p:spPr>
        <p:txBody>
          <a:bodyPr>
            <a:normAutofit fontScale="85000" lnSpcReduction="10000"/>
          </a:bodyPr>
          <a:lstStyle/>
          <a:p>
            <a:pPr marL="0" indent="0" algn="just"/>
            <a:r>
              <a:rPr lang="ru-RU" dirty="0" smtClean="0"/>
              <a:t>Подвергается оценке правильность и грамотность ответов: число правильных и грамотных ответов; правильных, но неграмотных; и, наконец, неправильных и неграмотных ответов. </a:t>
            </a:r>
          </a:p>
          <a:p>
            <a:pPr marL="0" indent="0" algn="just"/>
            <a:r>
              <a:rPr lang="ru-RU" dirty="0" smtClean="0"/>
              <a:t>Учитываются особенности речевого поведения: число случаев, когда поручение выполнялось молча, когда давался речевой ответ, но действие не выполнялось (например, в ответ на поручение Дай ручку ученик говорит: Возьмите ручку, но не дает ее учителю) и, когда не было ни речевого ответа, ни соответствующего действия, но ученик правильно повторял вопрос или поручение. </a:t>
            </a:r>
          </a:p>
          <a:p>
            <a:pPr marL="0" indent="0" algn="just"/>
            <a:r>
              <a:rPr lang="ru-RU" dirty="0" smtClean="0"/>
              <a:t>При анализе ответов обращается внимание на воспроизведение речевого материала:</a:t>
            </a:r>
          </a:p>
          <a:p>
            <a:pPr marL="0" indent="0" algn="just">
              <a:buNone/>
            </a:pPr>
            <a:r>
              <a:rPr lang="ru-RU" dirty="0" smtClean="0"/>
              <a:t>речь внятная (</a:t>
            </a:r>
            <a:r>
              <a:rPr lang="ru-RU" dirty="0" err="1" smtClean="0"/>
              <a:t>маловнятная</a:t>
            </a:r>
            <a:r>
              <a:rPr lang="ru-RU" dirty="0" smtClean="0"/>
              <a:t> или невнятная), естественная (недостаточно естественная, неестественная), выразительная (недостаточно выразительная, невыразительная). </a:t>
            </a:r>
          </a:p>
          <a:p>
            <a:pPr marL="0" indent="0" algn="just"/>
            <a:r>
              <a:rPr lang="ru-RU" dirty="0" smtClean="0"/>
              <a:t>При характеристике произносительной стороны речи учеников удобно пользоваться словами «всегда», «в большинстве случаев», «в отдельных случаях»: например, речь ученика иногда внятная, но в большинстве случаев </a:t>
            </a:r>
            <a:r>
              <a:rPr lang="ru-RU" dirty="0" err="1" smtClean="0"/>
              <a:t>маловнятная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260648"/>
            <a:ext cx="8784976" cy="621330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результатов проверки восприятия фраз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разными сенсорными способами</a:t>
            </a:r>
          </a:p>
          <a:p>
            <a:pPr marL="0" indent="0" algn="just">
              <a:buNone/>
            </a:pPr>
            <a:r>
              <a:rPr lang="ru-RU" dirty="0" smtClean="0"/>
              <a:t>Программа </a:t>
            </a:r>
            <a:r>
              <a:rPr lang="ru-RU" dirty="0"/>
              <a:t>обучения считается усвоенной, </a:t>
            </a:r>
            <a:r>
              <a:rPr lang="ru-RU" dirty="0" smtClean="0"/>
              <a:t>если:</a:t>
            </a:r>
          </a:p>
          <a:p>
            <a:pPr marL="0" indent="0" algn="just"/>
            <a:r>
              <a:rPr lang="ru-RU" dirty="0" smtClean="0"/>
              <a:t>на </a:t>
            </a:r>
            <a:r>
              <a:rPr lang="ru-RU" dirty="0"/>
              <a:t>слух точно воспринимаются не менее 70 % фраз, </a:t>
            </a:r>
            <a:endParaRPr lang="ru-RU" dirty="0" smtClean="0"/>
          </a:p>
          <a:p>
            <a:pPr marL="0" indent="0" algn="just"/>
            <a:r>
              <a:rPr lang="ru-RU" dirty="0" smtClean="0"/>
              <a:t>ученик </a:t>
            </a:r>
            <a:r>
              <a:rPr lang="ru-RU" dirty="0"/>
              <a:t>дает правильные, грамотные ответы, выполняет соответствующие действия, </a:t>
            </a:r>
            <a:endParaRPr lang="ru-RU" dirty="0" smtClean="0"/>
          </a:p>
          <a:p>
            <a:pPr marL="0" indent="0" algn="just"/>
            <a:r>
              <a:rPr lang="ru-RU" dirty="0" smtClean="0"/>
              <a:t>внятно</a:t>
            </a:r>
            <a:r>
              <a:rPr lang="ru-RU" dirty="0"/>
              <a:t>, достаточно естественно и выразительно воспроизводит речевой материал, максимально реализуя имеющиеся у него </a:t>
            </a:r>
            <a:r>
              <a:rPr lang="ru-RU" dirty="0" smtClean="0"/>
              <a:t>произносительные </a:t>
            </a:r>
            <a:r>
              <a:rPr lang="ru-RU" dirty="0"/>
              <a:t>возможности</a:t>
            </a:r>
            <a:r>
              <a:rPr lang="ru-RU" dirty="0" smtClean="0"/>
              <a:t>.</a:t>
            </a:r>
          </a:p>
          <a:p>
            <a:pPr marL="0" indent="0" algn="just"/>
            <a:r>
              <a:rPr lang="ru-RU" dirty="0" smtClean="0"/>
              <a:t>результаты </a:t>
            </a:r>
            <a:r>
              <a:rPr lang="ru-RU" dirty="0"/>
              <a:t>слухозрительного </a:t>
            </a:r>
            <a:r>
              <a:rPr lang="ru-RU" dirty="0" smtClean="0"/>
              <a:t>восприятия </a:t>
            </a:r>
            <a:r>
              <a:rPr lang="ru-RU" dirty="0"/>
              <a:t>фраз (с использованием электроакустической аппаратуры) должны быть не ниже результатов их зрительного </a:t>
            </a:r>
            <a:r>
              <a:rPr lang="ru-RU" dirty="0" smtClean="0"/>
              <a:t>восприятия;</a:t>
            </a:r>
          </a:p>
          <a:p>
            <a:pPr marL="0" indent="0" algn="just"/>
            <a:r>
              <a:rPr lang="ru-RU" dirty="0" smtClean="0"/>
              <a:t>учитывается </a:t>
            </a:r>
            <a:r>
              <a:rPr lang="ru-RU" dirty="0"/>
              <a:t>также, с какого предъявления ученик точно </a:t>
            </a:r>
            <a:r>
              <a:rPr lang="ru-RU" dirty="0" smtClean="0"/>
              <a:t>воспринимает </a:t>
            </a:r>
            <a:r>
              <a:rPr lang="ru-RU" dirty="0"/>
              <a:t>большинство фраз, так как это служило показателем того, насколько внимательно он вслушивается в речь учителя уже при первом предъявлении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4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1324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восприятия текста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8280920" cy="58532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Для проверки восприятия текста используется новый (незнакомый) для учеников речевой материал — диалог или монологическое высказывание. </a:t>
            </a:r>
          </a:p>
          <a:p>
            <a:pPr algn="just"/>
            <a:r>
              <a:rPr lang="ru-RU" dirty="0" smtClean="0"/>
              <a:t>Контрольный текст составляется с учетом программных требований и включает фразы, слова и словосочетания, которые дети учились опознавать на слух в данном полугодии.</a:t>
            </a:r>
          </a:p>
          <a:p>
            <a:pPr algn="just"/>
            <a:r>
              <a:rPr lang="ru-RU" dirty="0" smtClean="0"/>
              <a:t>Ученик воспринимает текст на слух до двух раз, после каждого предъявления повторяя то, что воспринял. </a:t>
            </a:r>
          </a:p>
          <a:p>
            <a:pPr algn="just"/>
            <a:r>
              <a:rPr lang="ru-RU" dirty="0" smtClean="0"/>
              <a:t>Если он воспроизвел текст точно, то приступают к ответам на вопросы и выполнению заданий по тексту. </a:t>
            </a:r>
          </a:p>
          <a:p>
            <a:pPr algn="just"/>
            <a:r>
              <a:rPr lang="ru-RU" dirty="0" smtClean="0"/>
              <a:t>В случае затруднений в повторении текста его дают для </a:t>
            </a:r>
            <a:r>
              <a:rPr lang="ru-RU" dirty="0" err="1" smtClean="0"/>
              <a:t>слухозрительного</a:t>
            </a:r>
            <a:r>
              <a:rPr lang="ru-RU" dirty="0" smtClean="0"/>
              <a:t> восприятия (до двух раз) с воспроизведением воспринятого. При успешном повторении текста ученик отвечает на вопросы и выполняет задания.</a:t>
            </a:r>
          </a:p>
          <a:p>
            <a:pPr algn="just"/>
            <a:r>
              <a:rPr lang="ru-RU" dirty="0" smtClean="0"/>
              <a:t>В соответствии с требованиями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программ в начале обучения у детей, отличающихся существенным отставанием в слухоречевом развитии, проверяется и оценивается только </a:t>
            </a:r>
            <a:r>
              <a:rPr lang="ru-RU" dirty="0" err="1" smtClean="0"/>
              <a:t>слухозрительное</a:t>
            </a:r>
            <a:r>
              <a:rPr lang="ru-RU" dirty="0" smtClean="0"/>
              <a:t> восприятие текста (на слух материал не предъявляется).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640960" cy="61412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результатов восприятия текста</a:t>
            </a:r>
            <a:endParaRPr lang="ru-RU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/>
              <a:t>При анализе </a:t>
            </a:r>
            <a:r>
              <a:rPr lang="ru-RU" dirty="0"/>
              <a:t>учитывается следующее: </a:t>
            </a:r>
            <a:endParaRPr lang="ru-RU" dirty="0" smtClean="0"/>
          </a:p>
          <a:p>
            <a:pPr marL="0" indent="0" algn="just"/>
            <a:r>
              <a:rPr lang="ru-RU" dirty="0" smtClean="0"/>
              <a:t>текст </a:t>
            </a:r>
            <a:r>
              <a:rPr lang="ru-RU" dirty="0"/>
              <a:t>воспринят точно (с </a:t>
            </a:r>
            <a:r>
              <a:rPr lang="ru-RU" dirty="0" smtClean="0"/>
              <a:t>первого </a:t>
            </a:r>
            <a:r>
              <a:rPr lang="ru-RU" dirty="0"/>
              <a:t>или со второго предъявления), приближенно (смысл передан или нет) или вообще не </a:t>
            </a:r>
            <a:r>
              <a:rPr lang="ru-RU" dirty="0" smtClean="0"/>
              <a:t>воспринят;</a:t>
            </a:r>
          </a:p>
          <a:p>
            <a:pPr marL="0" indent="0" algn="just"/>
            <a:r>
              <a:rPr lang="ru-RU" dirty="0" smtClean="0"/>
              <a:t>оцениваются </a:t>
            </a:r>
            <a:r>
              <a:rPr lang="ru-RU" dirty="0"/>
              <a:t>также ответы на вопросы и выполнение заданий, а также особенности </a:t>
            </a:r>
            <a:r>
              <a:rPr lang="ru-RU" dirty="0" smtClean="0"/>
              <a:t>воспроизведения </a:t>
            </a:r>
            <a:r>
              <a:rPr lang="ru-RU" dirty="0"/>
              <a:t>учеником речевого материала (аналогично предыдущей проверке).</a:t>
            </a:r>
          </a:p>
          <a:p>
            <a:pPr marL="0" indent="0" algn="just"/>
            <a:r>
              <a:rPr lang="ru-RU" dirty="0"/>
              <a:t>Программа считается усвоенной, если ученик воспринял на слух текст, выполнил задания и отчитался в нем, ответил на </a:t>
            </a:r>
            <a:r>
              <a:rPr lang="ru-RU" dirty="0" smtClean="0"/>
              <a:t>вопросы</a:t>
            </a:r>
            <a:r>
              <a:rPr lang="ru-RU" dirty="0"/>
              <a:t>; при этом говорил грамотно, достаточно внятно и </a:t>
            </a:r>
            <a:r>
              <a:rPr lang="ru-RU" dirty="0" smtClean="0"/>
              <a:t>естественно</a:t>
            </a:r>
            <a:r>
              <a:rPr lang="ru-RU" dirty="0"/>
              <a:t>, реализуя произносительные возможности</a:t>
            </a:r>
            <a:r>
              <a:rPr lang="ru-RU" dirty="0" smtClean="0"/>
              <a:t>.</a:t>
            </a:r>
          </a:p>
          <a:p>
            <a:pPr marL="0" indent="0" algn="just"/>
            <a:r>
              <a:rPr lang="ru-RU" dirty="0" smtClean="0"/>
              <a:t> </a:t>
            </a:r>
            <a:r>
              <a:rPr lang="ru-RU" dirty="0"/>
              <a:t>Программные требования выполнены недостаточно, если ученик затруднялся при восприятии текста на слух, но слухозрительно его воспринял, отвечал на вопросы правильно, грамотно; говорил в большинстве случаев достаточно внятно и естественно, реализуя имеющиеся у него произносительные возможности. </a:t>
            </a:r>
            <a:endParaRPr lang="ru-RU" dirty="0" smtClean="0"/>
          </a:p>
          <a:p>
            <a:pPr marL="0" indent="0" algn="just"/>
            <a:r>
              <a:rPr lang="ru-RU" dirty="0" smtClean="0"/>
              <a:t>Программа </a:t>
            </a:r>
            <a:r>
              <a:rPr lang="ru-RU" dirty="0"/>
              <a:t>признавалась неусвоенной, если текст не был воспринят слухозрительно.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60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106613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владения учеником 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речевым материалом 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темам следующего учебного года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208912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связи с тем, что в процессе развития речевого слуха глухих детей используется только знакомый для них речевой материал, в конце учебного года рекомендуется провести специальное обследование, направленное на проверку владения ими речевым материалом по темам следующего учебного года. </a:t>
            </a:r>
          </a:p>
          <a:p>
            <a:pPr algn="just"/>
            <a:r>
              <a:rPr lang="ru-RU" dirty="0" smtClean="0"/>
              <a:t>Ученику в случайной последовательности предъявляется (до двух раз) речевой материал (фразы, слова и словосочетания) для </a:t>
            </a:r>
            <a:r>
              <a:rPr lang="ru-RU" dirty="0" err="1" smtClean="0"/>
              <a:t>слухозрительного</a:t>
            </a:r>
            <a:r>
              <a:rPr lang="ru-RU" dirty="0" smtClean="0"/>
              <a:t> восприятия. В случае затруднений он читает его по табличкам и повторяет слова, словосочетания и сообщения, отвечает на вопросы, выполняет задания и отчитывается.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9941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результатов обучения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 учетом состояния слуха)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Независимо от состояния тонального слуха уже после первого года обучения в школе наблюдается общая положительная тенденция в развитии речевого слуха глухих школьников:</a:t>
            </a:r>
          </a:p>
          <a:p>
            <a:pPr marL="0" indent="0" algn="just"/>
            <a:r>
              <a:rPr lang="ru-RU" dirty="0" smtClean="0"/>
              <a:t>дети опознают на слух довольно большой объем речевого материала, состоящего из слов, словосочетаний и фраз.,</a:t>
            </a:r>
          </a:p>
          <a:p>
            <a:pPr marL="0" indent="0" algn="just"/>
            <a:r>
              <a:rPr lang="ru-RU" dirty="0" smtClean="0"/>
              <a:t>при восприятии на слух контрольных слов многие учащиеся повторяют ритмический рисунок слова, в некоторых словах воспринимают отдельные элементы (слоги, звуки, как гласные, так и согласные), узнают знакомые по звучанию слова.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704856" cy="491716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Начиная со второго класса,  состояние слуха глухих детей не оказывает принципиального влияния на результаты работы по развитию их речевого слуха. </a:t>
            </a:r>
          </a:p>
          <a:p>
            <a:pPr algn="just"/>
            <a:r>
              <a:rPr lang="ru-RU" dirty="0" smtClean="0"/>
              <a:t>Успешность восприятия речевого материала зависит, прежде всего, от уровня речевого развития учащихся, от возможностей вероятностного прогнозирования поступающей информации (Кузьмичева Е.П., 1991</a:t>
            </a:r>
            <a:r>
              <a:rPr lang="ru-RU" sz="2800" dirty="0" smtClean="0"/>
              <a:t>).</a:t>
            </a:r>
          </a:p>
          <a:p>
            <a:pPr algn="just"/>
            <a:endParaRPr lang="ru-RU" b="1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731324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результатов обучения</a:t>
            </a:r>
            <a:b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 учетом состояния слуха)</a:t>
            </a:r>
            <a:endParaRPr lang="ru-RU" sz="2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568952" cy="48245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результатов обучения</a:t>
            </a:r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ru-RU" dirty="0" smtClean="0"/>
              <a:t>При </a:t>
            </a:r>
            <a:r>
              <a:rPr lang="ru-RU" dirty="0"/>
              <a:t>отсутствии в результатах проверки какого-либо ученика положительной динамики в развитии речевого слуха и </a:t>
            </a:r>
            <a:r>
              <a:rPr lang="ru-RU" dirty="0" smtClean="0"/>
              <a:t>слухозрительного </a:t>
            </a:r>
            <a:r>
              <a:rPr lang="ru-RU" dirty="0"/>
              <a:t>восприятия устной речи проводится комплекс </a:t>
            </a:r>
            <a:r>
              <a:rPr lang="ru-RU" dirty="0" smtClean="0"/>
              <a:t>мероприятий </a:t>
            </a:r>
            <a:r>
              <a:rPr lang="ru-RU" dirty="0"/>
              <a:t>методического и консультативно-диагностического </a:t>
            </a:r>
            <a:r>
              <a:rPr lang="ru-RU" dirty="0" smtClean="0"/>
              <a:t>характера</a:t>
            </a:r>
            <a:r>
              <a:rPr lang="ru-RU" dirty="0"/>
              <a:t>, направленных на выявление и устранение причин этого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marL="0" indent="0" algn="just"/>
            <a:r>
              <a:rPr lang="ru-RU" dirty="0" smtClean="0"/>
              <a:t>Эффективность обучения таких детей должно стать предметом </a:t>
            </a:r>
            <a:r>
              <a:rPr lang="ru-RU" dirty="0"/>
              <a:t>динамического контроля школьного психолого-педагогического </a:t>
            </a:r>
            <a:r>
              <a:rPr lang="ru-RU" dirty="0" smtClean="0"/>
              <a:t>консилиума</a:t>
            </a:r>
          </a:p>
          <a:p>
            <a:pPr marL="0" indent="0" algn="just">
              <a:buNone/>
            </a:pP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6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243408"/>
            <a:ext cx="7097216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7385248" cy="2332856"/>
          </a:xfrm>
        </p:spPr>
        <p:txBody>
          <a:bodyPr/>
          <a:lstStyle/>
          <a:p>
            <a:pPr algn="just"/>
            <a:r>
              <a:rPr lang="ru-RU" dirty="0" smtClean="0"/>
              <a:t>При поступлении глухого ребенка в образовательную организацию проводится комплексное обследование нарушенной слуховой функции, восприятия и воспроизведения устной речи (Кузьмичева Е.П., Яхнина Е.З., 2001, 2011)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352928" cy="621330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произносительной стороны речи</a:t>
            </a:r>
          </a:p>
          <a:p>
            <a:pPr marL="0" indent="0" algn="ctr">
              <a:buNone/>
            </a:pPr>
            <a:r>
              <a:rPr lang="ru-RU" sz="3400" b="1" dirty="0" smtClean="0">
                <a:solidFill>
                  <a:srgbClr val="FF0000"/>
                </a:solidFill>
              </a:rPr>
              <a:t>(1)</a:t>
            </a:r>
          </a:p>
          <a:p>
            <a:pPr marL="0" indent="0" algn="just"/>
            <a:r>
              <a:rPr lang="ru-RU" sz="3600" dirty="0" smtClean="0"/>
              <a:t>аналитическая </a:t>
            </a:r>
            <a:r>
              <a:rPr lang="ru-RU" sz="3600" dirty="0"/>
              <a:t>проверка </a:t>
            </a:r>
            <a:r>
              <a:rPr lang="ru-RU" sz="3600" dirty="0" smtClean="0"/>
              <a:t>произношения</a:t>
            </a:r>
            <a:r>
              <a:rPr lang="ru-RU" sz="3600" dirty="0"/>
              <a:t>, </a:t>
            </a:r>
            <a:endParaRPr lang="ru-RU" sz="3600" dirty="0" smtClean="0"/>
          </a:p>
          <a:p>
            <a:pPr marL="0" indent="0" algn="just"/>
            <a:r>
              <a:rPr lang="ru-RU" sz="3600" dirty="0" smtClean="0"/>
              <a:t> проверка </a:t>
            </a:r>
            <a:r>
              <a:rPr lang="ru-RU" sz="3600" dirty="0"/>
              <a:t>восприятия на слух и </a:t>
            </a:r>
            <a:r>
              <a:rPr lang="ru-RU" sz="3600" dirty="0" smtClean="0"/>
              <a:t>воспроизведения </a:t>
            </a:r>
            <a:r>
              <a:rPr lang="ru-RU" sz="3600" dirty="0"/>
              <a:t>ритмико - интонационной структуры </a:t>
            </a:r>
            <a:r>
              <a:rPr lang="ru-RU" sz="3600" dirty="0" smtClean="0"/>
              <a:t>речи,</a:t>
            </a:r>
          </a:p>
          <a:p>
            <a:pPr marL="0" indent="0" algn="just"/>
            <a:r>
              <a:rPr lang="ru-RU" sz="3600" dirty="0" smtClean="0"/>
              <a:t> </a:t>
            </a:r>
            <a:r>
              <a:rPr lang="ru-RU" sz="3600" dirty="0"/>
              <a:t>проверяется восприятие и воспроизведение речевого материала, специально отработанного в связи с автоматизацией произносительных </a:t>
            </a:r>
            <a:r>
              <a:rPr lang="ru-RU" sz="3600" dirty="0" smtClean="0"/>
              <a:t>навыков учащихся:</a:t>
            </a:r>
            <a:endParaRPr lang="ru-RU" sz="3600" dirty="0"/>
          </a:p>
          <a:p>
            <a:pPr marL="0" indent="0" algn="just">
              <a:buNone/>
            </a:pPr>
            <a:r>
              <a:rPr lang="ru-RU" sz="3600" dirty="0" smtClean="0"/>
              <a:t>с учетом календарного планированием </a:t>
            </a:r>
            <a:r>
              <a:rPr lang="ru-RU" sz="3600" dirty="0"/>
              <a:t>для каждого ученика отбираются десять слогов, представленных в случайной последовательности, содержащих отработанные звуки в разных позициях (из них обязательными являются сочетания с </a:t>
            </a:r>
            <a:r>
              <a:rPr lang="ru-RU" sz="3600" dirty="0" smtClean="0"/>
              <a:t>согласными</a:t>
            </a:r>
            <a:r>
              <a:rPr lang="ru-RU" sz="3600" dirty="0"/>
              <a:t>, а также с гласными, которые могут «провоцировать» </a:t>
            </a:r>
            <a:r>
              <a:rPr lang="ru-RU" sz="3600" dirty="0" smtClean="0"/>
              <a:t>произносительные </a:t>
            </a:r>
            <a:r>
              <a:rPr lang="ru-RU" sz="3600" dirty="0"/>
              <a:t>ошибки), пять слов, </a:t>
            </a:r>
            <a:r>
              <a:rPr lang="ru-RU" sz="3600" dirty="0" smtClean="0"/>
              <a:t>две -три </a:t>
            </a:r>
            <a:r>
              <a:rPr lang="ru-RU" sz="3600" dirty="0"/>
              <a:t>фразы и </a:t>
            </a:r>
            <a:r>
              <a:rPr lang="ru-RU" sz="3600" dirty="0" smtClean="0"/>
              <a:t>диалог;</a:t>
            </a:r>
          </a:p>
          <a:p>
            <a:pPr marL="0" indent="0" algn="just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82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произносительной стороны устной речи </a:t>
            </a:r>
            <a:r>
              <a:rPr lang="ru-RU" sz="2800" b="1" dirty="0" smtClean="0">
                <a:solidFill>
                  <a:srgbClr val="FF0000"/>
                </a:solidFill>
              </a:rPr>
              <a:t>(2)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/>
            <a:r>
              <a:rPr lang="ru-RU" dirty="0" smtClean="0"/>
              <a:t>обследование произносительной стороны самостоятельной связной речи ребенка (проводится так же, как и при поступлении в школу; текст и подбор серии картинок к нему осуществляются с учетом общего и слухоречевого развития ученика);</a:t>
            </a:r>
          </a:p>
          <a:p>
            <a:pPr marL="0" indent="0" algn="just"/>
            <a:r>
              <a:rPr lang="ru-RU" dirty="0" smtClean="0"/>
              <a:t>синтетический учет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601272" cy="98072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 возможностей устной коммуникации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</a:t>
            </a:r>
            <a:r>
              <a:rPr lang="ru-RU" b="1" dirty="0" smtClean="0"/>
              <a:t>римерный речевой материал для проверки готовности учащихся вступать в устную коммуникацию с незнакомым диктором.</a:t>
            </a:r>
          </a:p>
          <a:p>
            <a:pPr marL="0" indent="0">
              <a:buNone/>
            </a:pPr>
            <a:r>
              <a:rPr lang="ru-RU" dirty="0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класс: Как тебя зовут? Сколько тебе лет? Сколько человек в классе? Как зовут твою маму? Где ты живешь? Какое сейчас время года? Поздоровайся. Какое сегодня число? Назови весенние месяцы. Какая сегодня погода?</a:t>
            </a:r>
          </a:p>
          <a:p>
            <a:pPr marL="0" indent="0">
              <a:buNone/>
            </a:pPr>
            <a:r>
              <a:rPr lang="ru-RU" dirty="0" smtClean="0"/>
              <a:t>II</a:t>
            </a:r>
            <a:r>
              <a:rPr lang="en-US" dirty="0" smtClean="0"/>
              <a:t> </a:t>
            </a:r>
            <a:r>
              <a:rPr lang="ru-RU" dirty="0" smtClean="0"/>
              <a:t>класс: Здравствуй. У тебя есть карандаш? Как ты себя чувствуешь? У тебя болит горло? Ты завтракала? Я хочу рисовать. А ты? Как твоя фамилия? Сколько человек в твоей семье? Где ты живешь? Какой сейчас месяц?</a:t>
            </a:r>
          </a:p>
          <a:p>
            <a:pPr marL="0" indent="0">
              <a:buNone/>
            </a:pPr>
            <a:r>
              <a:rPr lang="ru-RU" dirty="0" smtClean="0"/>
              <a:t>II</a:t>
            </a:r>
            <a:r>
              <a:rPr lang="en-US" dirty="0" smtClean="0"/>
              <a:t> </a:t>
            </a:r>
            <a:r>
              <a:rPr lang="ru-RU" dirty="0" err="1" smtClean="0"/>
              <a:t>Iкласс</a:t>
            </a:r>
            <a:r>
              <a:rPr lang="ru-RU" dirty="0" smtClean="0"/>
              <a:t>: Какая сегодня температура воздуха на улице? Назови свой адрес. Что ты делал вчера вечером? Какое время года ты любишь больше всего? У тебя есть тетрадь в клетку? Ты будешь есть суп? Сколько лет тебе исполнится в этом году? Как зовут твою учительницу? Ты будешь пить чай с сахаром? Сейчас январь.</a:t>
            </a:r>
          </a:p>
          <a:p>
            <a:pPr marL="0" indent="0">
              <a:buNone/>
            </a:pPr>
            <a:r>
              <a:rPr lang="ru-RU" dirty="0" smtClean="0"/>
              <a:t>IV</a:t>
            </a:r>
            <a:r>
              <a:rPr lang="en-US" dirty="0" smtClean="0"/>
              <a:t> </a:t>
            </a:r>
            <a:r>
              <a:rPr lang="ru-RU" dirty="0" smtClean="0"/>
              <a:t>класс: Какие уроки были вчера? Когда начинается первый урок? Сколько времени ты тратишь на дорогу от школы до дома? Мне нравится весна. У тебя есть друг или подруга? Сейчас идет дождь. Кто с тобой в классе сидит рядом? На какой улице ты живешь? Ты вчера смотрел телевизор? Сегодня ветер теплый или холодный?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12968" cy="6213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100" dirty="0" smtClean="0"/>
              <a:t> </a:t>
            </a: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результатов проверки устной коммуникации </a:t>
            </a:r>
            <a:r>
              <a:rPr lang="ru-RU" sz="3100" b="1" dirty="0" smtClean="0">
                <a:solidFill>
                  <a:srgbClr val="FF0000"/>
                </a:solidFill>
              </a:rPr>
              <a:t>(1)</a:t>
            </a:r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оценке полученных результатов </a:t>
            </a:r>
            <a:r>
              <a:rPr lang="ru-RU" dirty="0" smtClean="0"/>
              <a:t>учитывается:</a:t>
            </a:r>
          </a:p>
          <a:p>
            <a:pPr marL="0" indent="0" algn="just"/>
            <a:r>
              <a:rPr lang="ru-RU" dirty="0" smtClean="0"/>
              <a:t>, если </a:t>
            </a:r>
            <a:r>
              <a:rPr lang="ru-RU" dirty="0"/>
              <a:t>ученик в 90—100 % случаев правильно слухозрительно воспринял предъявленный речевой материал, грамотно и внятно ответил на вопросы и выполнил задания, то при использовании данного материала он может </a:t>
            </a:r>
            <a:r>
              <a:rPr lang="ru-RU" b="1" dirty="0"/>
              <a:t>свободно вступать в устную коммуникацию с незнакомым диктором; </a:t>
            </a:r>
            <a:endParaRPr lang="ru-RU" b="1" dirty="0" smtClean="0"/>
          </a:p>
          <a:p>
            <a:pPr marL="0" indent="0" algn="just"/>
            <a:r>
              <a:rPr lang="ru-RU" dirty="0" smtClean="0"/>
              <a:t>если </a:t>
            </a:r>
            <a:r>
              <a:rPr lang="ru-RU" dirty="0"/>
              <a:t>ученик правильно слухозрительно воспринял предъявленный речевой материал в 80 —89 % случаев, грамотно и внятно ответил на вопросы и выполнил задания, то иногда он </a:t>
            </a:r>
            <a:r>
              <a:rPr lang="ru-RU" b="1" dirty="0"/>
              <a:t>может испытывать затруднения при устном общении</a:t>
            </a:r>
            <a:r>
              <a:rPr lang="ru-RU" b="1" dirty="0" smtClean="0"/>
              <a:t>;</a:t>
            </a:r>
          </a:p>
          <a:p>
            <a:pPr marL="0" indent="0" algn="just"/>
            <a:r>
              <a:rPr lang="ru-RU" sz="2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2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результатов проверки устной коммуникации </a:t>
            </a:r>
            <a:r>
              <a:rPr lang="ru-RU" sz="2800" b="1" dirty="0" smtClean="0">
                <a:solidFill>
                  <a:srgbClr val="FF0000"/>
                </a:solidFill>
              </a:rPr>
              <a:t>(2)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/>
            <a:r>
              <a:rPr lang="ru-RU" dirty="0" smtClean="0"/>
              <a:t>если ученик только в 60—79 % случаев правильно </a:t>
            </a:r>
            <a:r>
              <a:rPr lang="ru-RU" dirty="0" err="1" smtClean="0"/>
              <a:t>слухозрительно</a:t>
            </a:r>
            <a:r>
              <a:rPr lang="ru-RU" dirty="0" smtClean="0"/>
              <a:t> воспринял речевой материал, отвечал не всегда грамотно, но достаточно внятно, то чаще всего он </a:t>
            </a:r>
            <a:r>
              <a:rPr lang="ru-RU" b="1" dirty="0" smtClean="0"/>
              <a:t>будет испытывать затруднения при общении с незнакомым диктором; </a:t>
            </a:r>
          </a:p>
          <a:p>
            <a:pPr marL="0" indent="0" algn="just"/>
            <a:r>
              <a:rPr lang="ru-RU" dirty="0" smtClean="0"/>
              <a:t>если ученик правильно воспринял предъявленный материал (в менее чем 60 % случаев), при ответах на вопросы допускал грамматические ошибки, говорил не всегда внятно, то он </a:t>
            </a:r>
            <a:r>
              <a:rPr lang="ru-RU" b="1" dirty="0" smtClean="0"/>
              <a:t>будет испытывать серьезные затруднения в устной коммуникации.</a:t>
            </a:r>
          </a:p>
          <a:p>
            <a:pPr marL="0" indent="0" algn="just">
              <a:buNone/>
            </a:pPr>
            <a:r>
              <a:rPr lang="ru-RU" dirty="0" smtClean="0"/>
              <a:t> В последних двух случаях результаты обследования должны стать предметом специального обсуждения на школьном </a:t>
            </a:r>
            <a:r>
              <a:rPr lang="ru-RU" dirty="0" err="1" smtClean="0"/>
              <a:t>медико-психолого-педагогическом</a:t>
            </a:r>
            <a:r>
              <a:rPr lang="ru-RU" dirty="0" smtClean="0"/>
              <a:t> консилиуме с целью выявления причин таких трудностей и разработки мероприятий, направленных на преодоление отставания ребенка в овладении навыками устной коммуникации.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результатам периодического учета ведется определенная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документация: </a:t>
            </a:r>
          </a:p>
          <a:p>
            <a:pPr marL="0" indent="0" algn="just"/>
            <a:r>
              <a:rPr lang="ru-RU" dirty="0" smtClean="0"/>
              <a:t>Протоколы </a:t>
            </a:r>
            <a:r>
              <a:rPr lang="ru-RU" dirty="0"/>
              <a:t>обследования, заключение, </a:t>
            </a:r>
            <a:r>
              <a:rPr lang="ru-RU" dirty="0" smtClean="0"/>
              <a:t>составленное </a:t>
            </a:r>
            <a:r>
              <a:rPr lang="ru-RU" dirty="0"/>
              <a:t>после обследования каждого ученика, данные субъективной тональной пороговой аудиометрии хранятся в течение всех лет обучения у педагога, ведущего индивидуальные занятия. </a:t>
            </a:r>
            <a:endParaRPr lang="ru-RU" dirty="0" smtClean="0"/>
          </a:p>
          <a:p>
            <a:pPr marL="0" indent="0" algn="just"/>
            <a:r>
              <a:rPr lang="ru-RU" dirty="0" smtClean="0"/>
              <a:t>Копии </a:t>
            </a:r>
            <a:r>
              <a:rPr lang="ru-RU" dirty="0"/>
              <a:t>заключений о состоянии навыков восприятия и воспроизведения устной речи каждого ученика, данные аудиометрического </a:t>
            </a:r>
            <a:r>
              <a:rPr lang="ru-RU" dirty="0" smtClean="0"/>
              <a:t>обследования </a:t>
            </a:r>
            <a:r>
              <a:rPr lang="ru-RU" dirty="0"/>
              <a:t>(динамическое наблюдение), а также копии протоколов обследования находятся у </a:t>
            </a:r>
            <a:r>
              <a:rPr lang="ru-RU" dirty="0" smtClean="0"/>
              <a:t>учителя-дефектолога </a:t>
            </a:r>
            <a:r>
              <a:rPr lang="ru-RU" dirty="0"/>
              <a:t>слухового </a:t>
            </a:r>
            <a:r>
              <a:rPr lang="ru-RU" dirty="0" smtClean="0"/>
              <a:t>кабинета</a:t>
            </a:r>
            <a:r>
              <a:rPr lang="ru-RU" dirty="0"/>
              <a:t>, который анализирует эти показатели в целом по классам и по школе, обобщает их и докладывает на заседаниях методического объединения, совещаниях при директоре или педагогическом совете школы.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11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867216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С учетом результатов обследования и программных требований планируется </a:t>
            </a:r>
            <a:r>
              <a:rPr lang="ru-RU" b="1" dirty="0"/>
              <a:t>работа над устной речью (ее восприятием и </a:t>
            </a:r>
            <a:r>
              <a:rPr lang="ru-RU" b="1" dirty="0" smtClean="0"/>
              <a:t>воспроизведением</a:t>
            </a:r>
            <a:r>
              <a:rPr lang="ru-RU" b="1" dirty="0"/>
              <a:t>) каждого ученика на индивидуальных занятиях, </a:t>
            </a:r>
            <a:r>
              <a:rPr lang="ru-RU" b="1" dirty="0" smtClean="0"/>
              <a:t>а также обучающихся класса на «Музыкально –ритмических занятиях и занятиях «Развитие слухового восприятия и техника речи», на </a:t>
            </a:r>
            <a:r>
              <a:rPr lang="ru-RU" b="1" dirty="0"/>
              <a:t>фонетических </a:t>
            </a:r>
            <a:r>
              <a:rPr lang="ru-RU" b="1" dirty="0" smtClean="0"/>
              <a:t>зарядках при </a:t>
            </a:r>
            <a:r>
              <a:rPr lang="ru-RU" b="1" dirty="0"/>
              <a:t>реализации принципа </a:t>
            </a:r>
            <a:r>
              <a:rPr lang="ru-RU" b="1" dirty="0" smtClean="0"/>
              <a:t>преемственности в </a:t>
            </a:r>
            <a:r>
              <a:rPr lang="ru-RU" b="1" dirty="0" err="1"/>
              <a:t>коррекционно</a:t>
            </a:r>
            <a:r>
              <a:rPr lang="ru-RU" b="1" dirty="0"/>
              <a:t> –</a:t>
            </a:r>
            <a:r>
              <a:rPr lang="ru-RU" b="1" dirty="0" err="1"/>
              <a:t>развиваюшей</a:t>
            </a:r>
            <a:r>
              <a:rPr lang="ru-RU" b="1" dirty="0"/>
              <a:t> </a:t>
            </a:r>
            <a:r>
              <a:rPr lang="ru-RU" b="1" dirty="0" smtClean="0"/>
              <a:t>работе.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8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8002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Динамическое изучение восприятия и воспроизведения устной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речи у обучающихся средних и старших классов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5141168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/>
              <a:t>Проверка восприятия слов разными сенсорными способами — </a:t>
            </a:r>
            <a:r>
              <a:rPr lang="ru-RU" dirty="0" err="1" smtClean="0"/>
              <a:t>слухоз-рительно</a:t>
            </a:r>
            <a:r>
              <a:rPr lang="ru-RU" dirty="0" smtClean="0"/>
              <a:t>, на слух и зрительно — при использовании в средних классах контрольных списков, разработанных </a:t>
            </a:r>
            <a:r>
              <a:rPr lang="ru-RU" dirty="0" err="1" smtClean="0"/>
              <a:t>Э.И.Леонгард</a:t>
            </a:r>
            <a:r>
              <a:rPr lang="ru-RU" dirty="0" smtClean="0"/>
              <a:t> (1965), в старших классах — А.С.Штерн (1984);</a:t>
            </a:r>
          </a:p>
          <a:p>
            <a:pPr lvl="0" algn="just"/>
            <a:r>
              <a:rPr lang="ru-RU" dirty="0" smtClean="0"/>
              <a:t>Проверка восприятия фраз, отработанных на индивидуальных занятиях (</a:t>
            </a:r>
            <a:r>
              <a:rPr lang="en-US" dirty="0" smtClean="0"/>
              <a:t>V</a:t>
            </a:r>
            <a:r>
              <a:rPr lang="ru-RU" dirty="0" smtClean="0"/>
              <a:t>—</a:t>
            </a:r>
            <a:r>
              <a:rPr lang="en-US" dirty="0" smtClean="0"/>
              <a:t>VIII </a:t>
            </a:r>
            <a:r>
              <a:rPr lang="ru-RU" dirty="0" smtClean="0"/>
              <a:t>классы);</a:t>
            </a:r>
          </a:p>
          <a:p>
            <a:pPr lvl="0" algn="just"/>
            <a:r>
              <a:rPr lang="ru-RU" dirty="0" smtClean="0"/>
              <a:t>Проверка </a:t>
            </a:r>
            <a:r>
              <a:rPr lang="ru-RU" dirty="0" err="1" smtClean="0"/>
              <a:t>слухозрительного</a:t>
            </a:r>
            <a:r>
              <a:rPr lang="ru-RU" dirty="0" smtClean="0"/>
              <a:t> восприятия контрольных списков фраз, разработанных Э.В.Мироновой (1980) (</a:t>
            </a:r>
            <a:r>
              <a:rPr lang="en-US" dirty="0" smtClean="0"/>
              <a:t>IX</a:t>
            </a:r>
            <a:r>
              <a:rPr lang="ru-RU" dirty="0" smtClean="0"/>
              <a:t>—</a:t>
            </a:r>
            <a:r>
              <a:rPr lang="en-US" dirty="0" smtClean="0"/>
              <a:t>XI </a:t>
            </a:r>
            <a:r>
              <a:rPr lang="ru-RU" dirty="0" smtClean="0"/>
              <a:t>классы);</a:t>
            </a:r>
          </a:p>
          <a:p>
            <a:pPr lvl="0" algn="just"/>
            <a:r>
              <a:rPr lang="ru-RU" dirty="0" smtClean="0"/>
              <a:t>Проверка восприятия текстов;</a:t>
            </a:r>
          </a:p>
          <a:p>
            <a:pPr lvl="0" algn="just"/>
            <a:r>
              <a:rPr lang="ru-RU" dirty="0" smtClean="0"/>
              <a:t>Проверка состояния произносительной стороны речи;</a:t>
            </a:r>
          </a:p>
          <a:p>
            <a:pPr lvl="0" algn="just"/>
            <a:r>
              <a:rPr lang="ru-RU" dirty="0" smtClean="0"/>
              <a:t>Проверка возможностей учащихся вступать в устную коммуникацию с незнакомым диктором.</a:t>
            </a:r>
          </a:p>
          <a:p>
            <a:pPr algn="just">
              <a:buNone/>
            </a:pPr>
            <a:r>
              <a:rPr lang="ru-RU" dirty="0" smtClean="0"/>
              <a:t>	Речевой материал для проверок разрабатывает учитель-дефектолог на основе отчетов учителей, проводящих индивидуальные занятия, о выполнении календарных планов работы с каждым учеником.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7385248" cy="4104456"/>
          </a:xfrm>
        </p:spPr>
        <p:txBody>
          <a:bodyPr/>
          <a:lstStyle/>
          <a:p>
            <a:pPr algn="just"/>
            <a:r>
              <a:rPr lang="ru-RU" dirty="0" smtClean="0"/>
              <a:t>Кузьмичева Е.П., Яхнина Е.З. Обучение глухих детей восприятию и воспроизведению устной речи / под ред. Назаровой Н.М. – М.: Академия, 2011 (</a:t>
            </a:r>
            <a:r>
              <a:rPr lang="ru-RU" dirty="0" err="1" smtClean="0"/>
              <a:t>изд</a:t>
            </a:r>
            <a:r>
              <a:rPr lang="ru-RU" dirty="0" smtClean="0"/>
              <a:t> – 2 – 2014)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35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5719"/>
            <a:ext cx="738524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88640"/>
            <a:ext cx="7704856" cy="628531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Проверка 1.</a:t>
            </a:r>
            <a:r>
              <a:rPr lang="ru-RU" b="1" i="1" dirty="0" smtClean="0"/>
              <a:t> </a:t>
            </a:r>
            <a:r>
              <a:rPr lang="ru-RU" b="1" dirty="0" smtClean="0"/>
              <a:t>Педагогическое обследование состояния слуховой функции (без использования  электроакустической аппаратуры)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 обследовании выявляются: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наличие у ребенка условной двигательной реакции при восприятии на слух речевых стимулов, максимальное расстояние, на котором он уверенно реагирует на голос разговорной громкости;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возможности восприятия на слух различающихся по фонетическому составу групп слов (списки Е.П. Кузьмичевой,1991). </a:t>
            </a:r>
          </a:p>
          <a:p>
            <a:pPr>
              <a:buNone/>
            </a:pPr>
            <a:r>
              <a:rPr lang="ru-RU" dirty="0" smtClean="0"/>
              <a:t>	Результаты соотносятся с состоянием слуха ребенка по данным субъективной тональной пороговой аудиометрии.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143000"/>
            <a:ext cx="7467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7704856" cy="655272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Проверка 2. Педагогическое изучение состояния и резервов развития слухового восприятия речи (слов и фраз) с помощью электроакустической аппаратуры </a:t>
            </a:r>
            <a:endParaRPr lang="ru-RU" sz="2000" dirty="0" smtClean="0"/>
          </a:p>
          <a:p>
            <a:r>
              <a:rPr lang="ru-RU" sz="2000" i="1" dirty="0" smtClean="0"/>
              <a:t>2.1. Обследование восприятия слов разными сенсорными способами</a:t>
            </a:r>
          </a:p>
          <a:p>
            <a:pPr>
              <a:buNone/>
            </a:pPr>
            <a:r>
              <a:rPr lang="ru-RU" sz="2000" dirty="0" smtClean="0"/>
              <a:t>	Используются списки слов, разработанные </a:t>
            </a:r>
            <a:r>
              <a:rPr lang="ru-RU" sz="2000" dirty="0" err="1" smtClean="0"/>
              <a:t>Л.В.Нейманом</a:t>
            </a:r>
            <a:endParaRPr lang="ru-RU" sz="2000" dirty="0" smtClean="0"/>
          </a:p>
          <a:p>
            <a:r>
              <a:rPr lang="ru-RU" sz="2000" i="1" dirty="0" smtClean="0"/>
              <a:t>2.2. Обследование восприятия фраз разными сенсорными способами</a:t>
            </a:r>
          </a:p>
          <a:p>
            <a:pPr algn="just">
              <a:buNone/>
            </a:pPr>
            <a:r>
              <a:rPr lang="ru-RU" sz="2000" i="1" dirty="0" smtClean="0"/>
              <a:t>	</a:t>
            </a:r>
            <a:r>
              <a:rPr lang="ru-RU" sz="2000" dirty="0" smtClean="0"/>
              <a:t>При обследовании возможностей восприятия учеником фраз разными сенсорными способами (</a:t>
            </a:r>
            <a:r>
              <a:rPr lang="ru-RU" sz="2000" dirty="0" err="1" smtClean="0"/>
              <a:t>слухозрительно</a:t>
            </a:r>
            <a:r>
              <a:rPr lang="ru-RU" sz="2000" dirty="0" smtClean="0"/>
              <a:t> и зрительно)</a:t>
            </a:r>
            <a:r>
              <a:rPr lang="ru-RU" sz="2000" b="1" dirty="0" smtClean="0"/>
              <a:t>  </a:t>
            </a:r>
            <a:r>
              <a:rPr lang="ru-RU" sz="2000" dirty="0" smtClean="0"/>
              <a:t>используются оригинальные сбалансированные списки фраз, разработанные Е.П. Кузьмичевой, Е.З. Яхниной (2001, 2011) с учетом уровня речевого развития глухих детей к началу обучения в школе. </a:t>
            </a:r>
          </a:p>
          <a:p>
            <a:pPr algn="just"/>
            <a:r>
              <a:rPr lang="ru-RU" sz="1800" u="sng" dirty="0"/>
              <a:t>Список 1:</a:t>
            </a:r>
            <a:r>
              <a:rPr lang="ru-RU" sz="1800" i="1" dirty="0"/>
              <a:t>  1. Дай большую куклу. 2. Будем играть? 3. Убери книгу в шкаф .4. Мальчик рисует дом. 5.Покажи чашку .6. Ты любишь читать? 7. Можно взять карандаш?8. Положи яблоко в сумку .9. Где сидит девочка?10. У тебя  есть тетрадь? </a:t>
            </a:r>
            <a:endParaRPr lang="ru-RU" sz="1800" dirty="0"/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719"/>
            <a:ext cx="745725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385248" cy="549322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Проверка 3. Педагогическое обследование произносительной стороны самостоятельной связной речи и  </a:t>
            </a:r>
            <a:r>
              <a:rPr lang="ru-RU" b="1" dirty="0" err="1" smtClean="0"/>
              <a:t>слухозрительного</a:t>
            </a:r>
            <a:r>
              <a:rPr lang="ru-RU" b="1" dirty="0" smtClean="0"/>
              <a:t> восприятия текста.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В этом обследовании выявляются умения учащихся самостоятельно составлять рассказ по серии картинок, возможности быть понятым в процессе устной коммуникации, особенности произносительной стороны их самостоятельной речи, навыки подражания образцу речи учителя, а также возможности </a:t>
            </a:r>
            <a:r>
              <a:rPr lang="ru-RU" dirty="0" err="1" smtClean="0"/>
              <a:t>слухозрительного</a:t>
            </a:r>
            <a:r>
              <a:rPr lang="ru-RU" dirty="0" smtClean="0"/>
              <a:t> восприятия (с помощью слухового аппарата) небольшого текста с опорой на серию картинок.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87624" y="-1755576"/>
            <a:ext cx="6881192" cy="1296144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052736"/>
            <a:ext cx="7313240" cy="54212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Проверка 4. Обследование строения и функций артикуляционного аппарата. </a:t>
            </a:r>
            <a:endParaRPr lang="ru-RU" b="1" i="1" dirty="0" smtClean="0"/>
          </a:p>
          <a:p>
            <a:pPr algn="just"/>
            <a:r>
              <a:rPr lang="ru-RU" b="1" dirty="0" smtClean="0"/>
              <a:t>Проверка 5. Аналитическая проверка произношения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Методика проверки разработана </a:t>
            </a:r>
            <a:r>
              <a:rPr lang="ru-RU" dirty="0" err="1" smtClean="0"/>
              <a:t>Рау</a:t>
            </a:r>
            <a:r>
              <a:rPr lang="ru-RU" dirty="0" smtClean="0"/>
              <a:t> Ф.Ф., </a:t>
            </a:r>
            <a:r>
              <a:rPr lang="ru-RU" dirty="0" err="1" smtClean="0"/>
              <a:t>Слезиной</a:t>
            </a:r>
            <a:r>
              <a:rPr lang="ru-RU" dirty="0" smtClean="0"/>
              <a:t> Н.Ф. (1981).</a:t>
            </a:r>
            <a:endParaRPr lang="ru-RU" b="1" i="1" dirty="0" smtClean="0"/>
          </a:p>
          <a:p>
            <a:pPr algn="just"/>
            <a:r>
              <a:rPr lang="ru-RU" b="1" dirty="0" smtClean="0"/>
              <a:t>Проверка 6. Обследование ритмико-интонационной структуры речи.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Особенности воспроизведения учениками ритмико-интонационной структуры речи прослеживаются во время всех проверок и указываются протоколах. Однако требуется специальное изучение слухового восприятия и воспроизведения основных элементов ритмико-интонационной структуры фраз (Е.З. Яхнина, 2001).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459432"/>
            <a:ext cx="7313240" cy="21602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Характеристика слухоречевого развития типичных групп глухих обучающихся при поступлении в 1 класс (АООП НОО вар. 1.2)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136904" cy="5205192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Первая  группа:</a:t>
            </a:r>
            <a:endParaRPr lang="ru-RU" b="1" dirty="0" smtClean="0"/>
          </a:p>
          <a:p>
            <a:pPr algn="just"/>
            <a:r>
              <a:rPr lang="ru-RU" dirty="0" smtClean="0"/>
              <a:t>В самостоятельной речи детей короткая фраза с </a:t>
            </a:r>
            <a:r>
              <a:rPr lang="ru-RU" dirty="0" err="1" smtClean="0"/>
              <a:t>аграмматизмами</a:t>
            </a:r>
            <a:r>
              <a:rPr lang="ru-RU" dirty="0" smtClean="0"/>
              <a:t> или отдельные слова. Речь </a:t>
            </a:r>
            <a:r>
              <a:rPr lang="ru-RU" dirty="0" err="1" smtClean="0"/>
              <a:t>маловнятная</a:t>
            </a:r>
            <a:r>
              <a:rPr lang="ru-RU" dirty="0" smtClean="0"/>
              <a:t> или невнятная, темп замедленный, иногда приближается к нормальному. Характерны нарушения голоса. Слова произносят слитно, иногда по слогам, по частям и по звукам; в большинстве случаев отмечаются грубые нарушениям звукового состава; словесное ударение и орфоэпические правила соблюдают только в отдельных знакомых словах. </a:t>
            </a:r>
            <a:r>
              <a:rPr lang="ru-RU" dirty="0" err="1" smtClean="0"/>
              <a:t>Ритмико</a:t>
            </a:r>
            <a:r>
              <a:rPr lang="ru-RU" dirty="0" smtClean="0"/>
              <a:t> - мелодическую структура фраз не воспроизводят.</a:t>
            </a:r>
          </a:p>
          <a:p>
            <a:pPr algn="just"/>
            <a:r>
              <a:rPr lang="ru-RU" dirty="0" smtClean="0"/>
              <a:t>У большинства учащихся стойкая условная двигательная реакция при восприятии на слух речевых стимулов. Воспринимают на слух (без электроакустической аппаратуры) контрольные слова (три группы) по-разному, что зависит от состояния тонального слуха и развития слухового восприятия речи. На слух (с электроакустической аппаратурой) контрольные слова (списки Л.В. Неймана) не воспринимают, хотя иногда передают их </a:t>
            </a:r>
            <a:r>
              <a:rPr lang="ru-RU" dirty="0" err="1" smtClean="0"/>
              <a:t>слого-ритмическую</a:t>
            </a:r>
            <a:r>
              <a:rPr lang="ru-RU" dirty="0" smtClean="0"/>
              <a:t> структуру и отдельные </a:t>
            </a:r>
            <a:r>
              <a:rPr lang="ru-RU" dirty="0" err="1" smtClean="0"/>
              <a:t>звукокомплексы</a:t>
            </a:r>
            <a:r>
              <a:rPr lang="ru-RU" dirty="0" smtClean="0"/>
              <a:t>. Воспринимают </a:t>
            </a:r>
            <a:r>
              <a:rPr lang="ru-RU" dirty="0" err="1" smtClean="0"/>
              <a:t>слухозрительно</a:t>
            </a:r>
            <a:r>
              <a:rPr lang="ru-RU" dirty="0" smtClean="0"/>
              <a:t> (с электроакустической аппаратурой) и зрительно некоторые контрольные фразы разговорного характера. Контрольный текст </a:t>
            </a:r>
            <a:r>
              <a:rPr lang="ru-RU" dirty="0" err="1" smtClean="0"/>
              <a:t>слухозрительно</a:t>
            </a:r>
            <a:r>
              <a:rPr lang="ru-RU" dirty="0" smtClean="0"/>
              <a:t> (с электроакустической аппаратурой) целиком не воспринимают, хотя отдельные фразы и слова из текста повторяют правильно.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39552" y="-387424"/>
            <a:ext cx="7385248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332656"/>
            <a:ext cx="7560840" cy="6141296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Вторая группа: </a:t>
            </a:r>
            <a:endParaRPr lang="ru-RU" b="1" dirty="0" smtClean="0"/>
          </a:p>
          <a:p>
            <a:pPr algn="just">
              <a:buNone/>
            </a:pPr>
            <a:r>
              <a:rPr lang="ru-RU" dirty="0" smtClean="0"/>
              <a:t>	В самостоятельной речи детей развернутая или короткая фраза, иногда с </a:t>
            </a:r>
            <a:r>
              <a:rPr lang="ru-RU" dirty="0" err="1" smtClean="0"/>
              <a:t>аграмматизмами</a:t>
            </a:r>
            <a:r>
              <a:rPr lang="ru-RU" dirty="0" smtClean="0"/>
              <a:t>. Они охотно вступают в устное общение. Речь, как правило, достаточно внятная, но у некоторых детей </a:t>
            </a:r>
            <a:r>
              <a:rPr lang="ru-RU" dirty="0" err="1" smtClean="0"/>
              <a:t>маловнятная</a:t>
            </a:r>
            <a:r>
              <a:rPr lang="ru-RU" dirty="0" smtClean="0"/>
              <a:t>, темп замедленный, иногда нормальный или несколько торопливый. Иногда отмечаются нарушения голоса. Слова произносят, в большинстве случаев, слитно, словесное ударение и орфоэпические правила соблюдают на знакомом материале; в большинстве случаев воспроизводят в речевом материале звуки первого концентра (иногда с нарушениями), соблюдают регламентированные замены. Фразовое ударение выделяют только на знакомом речевом материале. Мелодическую структуру фраз, как правило, не воспроизводят.</a:t>
            </a:r>
          </a:p>
          <a:p>
            <a:pPr algn="just">
              <a:buNone/>
            </a:pPr>
            <a:r>
              <a:rPr lang="ru-RU" dirty="0" smtClean="0"/>
              <a:t>	У всех учащихся стойкая условная двигательная реакция при восприятии на слух речевых стимулов. Воспринимают на слух (без электроакустической аппаратуры) контрольные слова (три группы) в зависимости от состояния тонального слуха и развития слухового восприятия речи. Контрольные слова (списки Л.В. Неймана) на слух (с электроакустической аппаратурой) воспринимают только в отдельных случаях, но их </a:t>
            </a:r>
            <a:r>
              <a:rPr lang="ru-RU" dirty="0" err="1" smtClean="0"/>
              <a:t>слогоритмическую</a:t>
            </a:r>
            <a:r>
              <a:rPr lang="ru-RU" dirty="0" smtClean="0"/>
              <a:t> структуру и отдельные </a:t>
            </a:r>
            <a:r>
              <a:rPr lang="ru-RU" dirty="0" err="1" smtClean="0"/>
              <a:t>звукокомплексы</a:t>
            </a:r>
            <a:r>
              <a:rPr lang="ru-RU" dirty="0" smtClean="0"/>
              <a:t> правильно передают в большинстве случаев. На предъявленный речевой стимул всегда отвечают словом. Контрольные фразы разговорного характера </a:t>
            </a:r>
            <a:r>
              <a:rPr lang="ru-RU" dirty="0" err="1" smtClean="0"/>
              <a:t>слухозрительно</a:t>
            </a:r>
            <a:r>
              <a:rPr lang="ru-RU" dirty="0" smtClean="0"/>
              <a:t> (со слуховым аппаратом), как правило, воспринимают. Результаты </a:t>
            </a:r>
            <a:r>
              <a:rPr lang="ru-RU" dirty="0" err="1" smtClean="0"/>
              <a:t>слухозрительного</a:t>
            </a:r>
            <a:r>
              <a:rPr lang="ru-RU" dirty="0" smtClean="0"/>
              <a:t> восприятия фраз (с электроакустической аппаратурой) в большинстве случаев выше зрительного. Основное содержание предъявленного текста </a:t>
            </a:r>
            <a:r>
              <a:rPr lang="ru-RU" dirty="0" err="1" smtClean="0"/>
              <a:t>слухозрительно</a:t>
            </a:r>
            <a:r>
              <a:rPr lang="ru-RU" dirty="0" smtClean="0"/>
              <a:t> (с электроакустической аппаратурой) воспринимают.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233</TotalTime>
  <Words>2945</Words>
  <Application>Microsoft Office PowerPoint</Application>
  <PresentationFormat>Экран (4:3)</PresentationFormat>
  <Paragraphs>184</Paragraphs>
  <Slides>38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Calibri</vt:lpstr>
      <vt:lpstr>Century Schoolbook</vt:lpstr>
      <vt:lpstr>Times New Roman</vt:lpstr>
      <vt:lpstr>Wingdings</vt:lpstr>
      <vt:lpstr>Wingdings 2</vt:lpstr>
      <vt:lpstr>Эркер</vt:lpstr>
      <vt:lpstr>МОНИТОРИНГ  развития восприятия и воспроизведения устной речи глухих обучающихся</vt:lpstr>
      <vt:lpstr> Значение динамического изучения восприятия и воспроизведения  устной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Характеристика слухоречевого развития типичных групп глухих обучающихся при поступлении в 1 класс (АООП НОО вар. 1.2) </vt:lpstr>
      <vt:lpstr>Презентация PowerPoint</vt:lpstr>
      <vt:lpstr>Презентация PowerPoint</vt:lpstr>
      <vt:lpstr>Текущий учет</vt:lpstr>
      <vt:lpstr>Периодический учет</vt:lpstr>
      <vt:lpstr> Организация обследования (1)</vt:lpstr>
      <vt:lpstr>Организация обследования (2)</vt:lpstr>
      <vt:lpstr>Организация обследования (3)</vt:lpstr>
      <vt:lpstr> </vt:lpstr>
      <vt:lpstr> </vt:lpstr>
      <vt:lpstr>Проверка восприятия слов разными сенсорными способами</vt:lpstr>
      <vt:lpstr> </vt:lpstr>
      <vt:lpstr>Проверка восприятия фраз разными сенсорными способами</vt:lpstr>
      <vt:lpstr> </vt:lpstr>
      <vt:lpstr>Анализ результатов проверки восприятия фраз разными сенсорными способами</vt:lpstr>
      <vt:lpstr> </vt:lpstr>
      <vt:lpstr>Проверка восприятия текста</vt:lpstr>
      <vt:lpstr> </vt:lpstr>
      <vt:lpstr> Проверка владения учеником  речевым материалом  по темам следующего учебного года</vt:lpstr>
      <vt:lpstr>Оценка результатов обучения  (с учетом состояния слуха)</vt:lpstr>
      <vt:lpstr> Оценка результатов обучения  (с учетом состояния слуха)</vt:lpstr>
      <vt:lpstr> </vt:lpstr>
      <vt:lpstr> </vt:lpstr>
      <vt:lpstr>Проверка произносительной стороны устной речи (2)</vt:lpstr>
      <vt:lpstr>Проверка  возможностей устной коммуникации</vt:lpstr>
      <vt:lpstr> </vt:lpstr>
      <vt:lpstr>Оценка результатов проверки устной коммуникации (2)</vt:lpstr>
      <vt:lpstr> </vt:lpstr>
      <vt:lpstr> </vt:lpstr>
      <vt:lpstr>Динамическое изучение восприятия и воспроизведения устной  речи у обучающихся средних и старших классов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теме :6.4. Динамическое изучение восприятия и воспроизведения устной речи у учащихся младших классов</dc:title>
  <dc:creator>Adm</dc:creator>
  <cp:lastModifiedBy>Для видео</cp:lastModifiedBy>
  <cp:revision>69</cp:revision>
  <dcterms:created xsi:type="dcterms:W3CDTF">2011-12-25T15:22:54Z</dcterms:created>
  <dcterms:modified xsi:type="dcterms:W3CDTF">2016-10-10T05:31:51Z</dcterms:modified>
</cp:coreProperties>
</file>