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6" r:id="rId1"/>
  </p:sldMasterIdLst>
  <p:notesMasterIdLst>
    <p:notesMasterId r:id="rId90"/>
  </p:notesMasterIdLst>
  <p:sldIdLst>
    <p:sldId id="256" r:id="rId2"/>
    <p:sldId id="259" r:id="rId3"/>
    <p:sldId id="260" r:id="rId4"/>
    <p:sldId id="321" r:id="rId5"/>
    <p:sldId id="322" r:id="rId6"/>
    <p:sldId id="323" r:id="rId7"/>
    <p:sldId id="649" r:id="rId8"/>
    <p:sldId id="650" r:id="rId9"/>
    <p:sldId id="652" r:id="rId10"/>
    <p:sldId id="653" r:id="rId11"/>
    <p:sldId id="658" r:id="rId12"/>
    <p:sldId id="651" r:id="rId13"/>
    <p:sldId id="659" r:id="rId14"/>
    <p:sldId id="327" r:id="rId15"/>
    <p:sldId id="614" r:id="rId16"/>
    <p:sldId id="648" r:id="rId17"/>
    <p:sldId id="638" r:id="rId18"/>
    <p:sldId id="504" r:id="rId19"/>
    <p:sldId id="611" r:id="rId20"/>
    <p:sldId id="505" r:id="rId21"/>
    <p:sldId id="265" r:id="rId22"/>
    <p:sldId id="326" r:id="rId23"/>
    <p:sldId id="456" r:id="rId24"/>
    <p:sldId id="304" r:id="rId25"/>
    <p:sldId id="587" r:id="rId26"/>
    <p:sldId id="588" r:id="rId27"/>
    <p:sldId id="589" r:id="rId28"/>
    <p:sldId id="590" r:id="rId29"/>
    <p:sldId id="562" r:id="rId30"/>
    <p:sldId id="489" r:id="rId31"/>
    <p:sldId id="455" r:id="rId32"/>
    <p:sldId id="591" r:id="rId33"/>
    <p:sldId id="610" r:id="rId34"/>
    <p:sldId id="567" r:id="rId35"/>
    <p:sldId id="663" r:id="rId36"/>
    <p:sldId id="666" r:id="rId37"/>
    <p:sldId id="661" r:id="rId38"/>
    <p:sldId id="606" r:id="rId39"/>
    <p:sldId id="624" r:id="rId40"/>
    <p:sldId id="600" r:id="rId41"/>
    <p:sldId id="601" r:id="rId42"/>
    <p:sldId id="664" r:id="rId43"/>
    <p:sldId id="665" r:id="rId44"/>
    <p:sldId id="668" r:id="rId45"/>
    <p:sldId id="625" r:id="rId46"/>
    <p:sldId id="670" r:id="rId47"/>
    <p:sldId id="639" r:id="rId48"/>
    <p:sldId id="643" r:id="rId49"/>
    <p:sldId id="655" r:id="rId50"/>
    <p:sldId id="636" r:id="rId51"/>
    <p:sldId id="634" r:id="rId52"/>
    <p:sldId id="635" r:id="rId53"/>
    <p:sldId id="637" r:id="rId54"/>
    <p:sldId id="656" r:id="rId55"/>
    <p:sldId id="640" r:id="rId56"/>
    <p:sldId id="641" r:id="rId57"/>
    <p:sldId id="642" r:id="rId58"/>
    <p:sldId id="574" r:id="rId59"/>
    <p:sldId id="592" r:id="rId60"/>
    <p:sldId id="662" r:id="rId61"/>
    <p:sldId id="660" r:id="rId62"/>
    <p:sldId id="621" r:id="rId63"/>
    <p:sldId id="619" r:id="rId64"/>
    <p:sldId id="620" r:id="rId65"/>
    <p:sldId id="594" r:id="rId66"/>
    <p:sldId id="626" r:id="rId67"/>
    <p:sldId id="596" r:id="rId68"/>
    <p:sldId id="597" r:id="rId69"/>
    <p:sldId id="617" r:id="rId70"/>
    <p:sldId id="633" r:id="rId71"/>
    <p:sldId id="669" r:id="rId72"/>
    <p:sldId id="598" r:id="rId73"/>
    <p:sldId id="623" r:id="rId74"/>
    <p:sldId id="508" r:id="rId75"/>
    <p:sldId id="541" r:id="rId76"/>
    <p:sldId id="542" r:id="rId77"/>
    <p:sldId id="547" r:id="rId78"/>
    <p:sldId id="545" r:id="rId79"/>
    <p:sldId id="564" r:id="rId80"/>
    <p:sldId id="556" r:id="rId81"/>
    <p:sldId id="557" r:id="rId82"/>
    <p:sldId id="558" r:id="rId83"/>
    <p:sldId id="543" r:id="rId84"/>
    <p:sldId id="555" r:id="rId85"/>
    <p:sldId id="559" r:id="rId86"/>
    <p:sldId id="560" r:id="rId87"/>
    <p:sldId id="561" r:id="rId88"/>
    <p:sldId id="554" r:id="rId89"/>
  </p:sldIdLst>
  <p:sldSz cx="9144000" cy="6858000" type="screen4x3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98">
          <p15:clr>
            <a:srgbClr val="A4A3A4"/>
          </p15:clr>
        </p15:guide>
        <p15:guide id="3" pos="748">
          <p15:clr>
            <a:srgbClr val="A4A3A4"/>
          </p15:clr>
        </p15:guide>
        <p15:guide id="4" pos="4967">
          <p15:clr>
            <a:srgbClr val="A4A3A4"/>
          </p15:clr>
        </p15:guide>
        <p15:guide id="5" pos="11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B0105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7" autoAdjust="0"/>
    <p:restoredTop sz="98651" autoAdjust="0"/>
  </p:normalViewPr>
  <p:slideViewPr>
    <p:cSldViewPr>
      <p:cViewPr varScale="1">
        <p:scale>
          <a:sx n="104" d="100"/>
          <a:sy n="104" d="100"/>
        </p:scale>
        <p:origin x="558" y="108"/>
      </p:cViewPr>
      <p:guideLst>
        <p:guide orient="horz" pos="2160"/>
        <p:guide orient="horz" pos="1298"/>
        <p:guide pos="748"/>
        <p:guide pos="4967"/>
        <p:guide pos="1111"/>
      </p:guideLst>
    </p:cSldViewPr>
  </p:slideViewPr>
  <p:outlineViewPr>
    <p:cViewPr>
      <p:scale>
        <a:sx n="33" d="100"/>
        <a:sy n="33" d="100"/>
      </p:scale>
      <p:origin x="0" y="85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94FED99-0B3E-45F0-99F5-56A095BA9B2B}" type="datetimeFigureOut">
              <a:rPr lang="ru-RU"/>
              <a:pPr>
                <a:defRPr/>
              </a:pPr>
              <a:t>10.02.2017</a:t>
            </a:fld>
            <a:endParaRPr lang="ru-RU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5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45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5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0F0B6D-B575-47EF-96D1-148110300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223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A41D-AF17-4DAF-8E13-ACEB64E414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9CD31-695A-4107-9F18-454696669F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EE071-54D9-4120-9A7D-5B9EF5C47D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4B5B9-1E24-4531-863F-DD58E0B5E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CC6C5-A17E-4C98-9301-9FC3A66EFF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B7DEF-D688-458E-9759-2D668D28F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012A-AE1F-40C0-A6C6-AB14FD927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6C9E2-5E2A-4A23-922A-47DB206D81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F631E-A9BB-4B4D-BA4A-5808FD253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2AC40-6159-4382-B3A2-B1E20F894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CDE6-51AB-4BA7-B2EB-D717DA411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1B2F201-D183-47E7-AF05-E34AEFC8C4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&#1060;&#1086;&#1085;%20&#1076;&#1083;&#1103;%20&#1087;&#1088;&#1077;&#1079;&#1077;&#1085;&#1090;&#1072;&#1094;&#1080;&#1080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6.pn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6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6.png"/><Relationship Id="rId4" Type="http://schemas.openxmlformats.org/officeDocument/2006/relationships/image" Target="../media/image1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6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7" Type="http://schemas.openxmlformats.org/officeDocument/2006/relationships/image" Target="../media/image187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6.png"/><Relationship Id="rId4" Type="http://schemas.openxmlformats.org/officeDocument/2006/relationships/image" Target="../media/image18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8.jpeg"/><Relationship Id="rId7" Type="http://schemas.openxmlformats.org/officeDocument/2006/relationships/image" Target="../media/image201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Relationship Id="rId9" Type="http://schemas.openxmlformats.org/officeDocument/2006/relationships/image" Target="../media/image20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6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5" Type="http://schemas.openxmlformats.org/officeDocument/2006/relationships/image" Target="../media/image214.pn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3" Type="http://schemas.openxmlformats.org/officeDocument/2006/relationships/image" Target="../media/image218.png"/><Relationship Id="rId7" Type="http://schemas.openxmlformats.org/officeDocument/2006/relationships/image" Target="../media/image222.png"/><Relationship Id="rId12" Type="http://schemas.openxmlformats.org/officeDocument/2006/relationships/image" Target="../media/image6.pn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png"/><Relationship Id="rId11" Type="http://schemas.openxmlformats.org/officeDocument/2006/relationships/image" Target="../media/image226.jpeg"/><Relationship Id="rId5" Type="http://schemas.openxmlformats.org/officeDocument/2006/relationships/image" Target="../media/image220.png"/><Relationship Id="rId10" Type="http://schemas.openxmlformats.org/officeDocument/2006/relationships/image" Target="../media/image225.png"/><Relationship Id="rId4" Type="http://schemas.openxmlformats.org/officeDocument/2006/relationships/image" Target="../media/image219.png"/><Relationship Id="rId9" Type="http://schemas.openxmlformats.org/officeDocument/2006/relationships/image" Target="../media/image22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8.png"/><Relationship Id="rId7" Type="http://schemas.openxmlformats.org/officeDocument/2006/relationships/image" Target="../media/image232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36.jpeg"/><Relationship Id="rId5" Type="http://schemas.openxmlformats.org/officeDocument/2006/relationships/image" Target="../media/image230.png"/><Relationship Id="rId10" Type="http://schemas.openxmlformats.org/officeDocument/2006/relationships/image" Target="../media/image235.jpeg"/><Relationship Id="rId4" Type="http://schemas.openxmlformats.org/officeDocument/2006/relationships/image" Target="../media/image229.png"/><Relationship Id="rId9" Type="http://schemas.openxmlformats.org/officeDocument/2006/relationships/image" Target="../media/image234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857500" y="1071563"/>
            <a:ext cx="648176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 eaLnBrk="1" hangingPunct="1">
              <a:spcBef>
                <a:spcPts val="0"/>
              </a:spcBef>
              <a:defRPr/>
            </a:pPr>
            <a:endParaRPr lang="ru-RU" sz="58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spcBef>
                <a:spcPts val="0"/>
              </a:spcBef>
              <a:defRPr/>
            </a:pPr>
            <a:endParaRPr lang="ru-RU" sz="58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spcBef>
                <a:spcPts val="0"/>
              </a:spcBef>
              <a:defRPr/>
            </a:pPr>
            <a:endParaRPr lang="ru-RU" sz="58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Уральский колледж</a:t>
            </a:r>
          </a:p>
          <a:p>
            <a:pPr eaLnBrk="1" hangingPunct="1">
              <a:lnSpc>
                <a:spcPts val="6000"/>
              </a:lnSpc>
              <a:spcBef>
                <a:spcPts val="0"/>
              </a:spcBef>
              <a:defRPr/>
            </a:pP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бизнеса, управления </a:t>
            </a:r>
          </a:p>
          <a:p>
            <a:pPr eaLnBrk="1" hangingPunct="1">
              <a:lnSpc>
                <a:spcPts val="6000"/>
              </a:lnSpc>
              <a:spcBef>
                <a:spcPts val="0"/>
              </a:spcBef>
              <a:defRPr/>
            </a:pPr>
            <a:r>
              <a:rPr lang="ru-RU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и технологии красоты</a:t>
            </a:r>
          </a:p>
          <a:p>
            <a:pPr algn="r" eaLnBrk="1" hangingPunct="1">
              <a:lnSpc>
                <a:spcPts val="5000"/>
              </a:lnSpc>
              <a:spcBef>
                <a:spcPts val="0"/>
              </a:spcBef>
              <a:defRPr/>
            </a:pPr>
            <a:endParaRPr lang="ru-RU" sz="40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ts val="5000"/>
              </a:lnSpc>
              <a:spcBef>
                <a:spcPts val="0"/>
              </a:spcBef>
              <a:defRPr/>
            </a:pPr>
            <a:endParaRPr lang="ru-RU" sz="40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ts val="5000"/>
              </a:lnSpc>
              <a:spcBef>
                <a:spcPts val="0"/>
              </a:spcBef>
              <a:defRPr/>
            </a:pPr>
            <a:endParaRPr lang="ru-RU" sz="40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lnSpc>
                <a:spcPts val="5000"/>
              </a:lnSpc>
              <a:spcBef>
                <a:spcPts val="0"/>
              </a:spcBef>
              <a:defRPr/>
            </a:pPr>
            <a:endParaRPr lang="ru-RU" sz="40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spcBef>
                <a:spcPts val="0"/>
              </a:spcBef>
              <a:defRPr/>
            </a:pPr>
            <a:endParaRPr lang="ru-RU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eaLnBrk="1" hangingPunct="1">
              <a:spcBef>
                <a:spcPts val="0"/>
              </a:spcBef>
              <a:defRPr/>
            </a:pPr>
            <a:endParaRPr lang="ru-RU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000125"/>
            <a:ext cx="32512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Фон для презентац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20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7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0" y="6092825"/>
            <a:ext cx="6018213" cy="396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2000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928688" y="1357313"/>
            <a:ext cx="4643437" cy="8255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Кабинет </a:t>
            </a:r>
            <a:r>
              <a:rPr lang="ru-RU" sz="1600" b="1" i="1" dirty="0" err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спецрисунка</a:t>
            </a: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ru-RU" sz="1600" b="1" i="1" dirty="0" err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цветоведения</a:t>
            </a: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и художественной графики; </a:t>
            </a: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рисунка и живописи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1269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8" name="Picture 8" descr="IMG_770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714884"/>
            <a:ext cx="2500329" cy="18877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53" name="Picture 13" descr="IMG_009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4714884"/>
            <a:ext cx="2412695" cy="1928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54" name="Picture 14" descr="IMG_77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02" y="2336049"/>
            <a:ext cx="3043598" cy="20930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-214313" y="5143500"/>
            <a:ext cx="3571876" cy="584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Студия технического творчества</a:t>
            </a:r>
          </a:p>
        </p:txBody>
      </p:sp>
      <p:pic>
        <p:nvPicPr>
          <p:cNvPr id="117764" name="Picture 4" descr="SDC1254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2357430"/>
            <a:ext cx="2659057" cy="1993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4572000" y="1357313"/>
            <a:ext cx="4572000" cy="5810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Кабинет педагогики </a:t>
            </a:r>
          </a:p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и психологии общения</a:t>
            </a:r>
          </a:p>
        </p:txBody>
      </p:sp>
    </p:spTree>
  </p:cSld>
  <p:clrMapOvr>
    <a:masterClrMapping/>
  </p:clrMapOvr>
  <p:transition spd="med" advTm="51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60350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229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135063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700338" y="1412875"/>
            <a:ext cx="3771900" cy="457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Учебный дом моделей</a:t>
            </a:r>
          </a:p>
        </p:txBody>
      </p:sp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71678"/>
            <a:ext cx="8494713" cy="426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2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/>
          </p:cNvSpPr>
          <p:nvPr>
            <p:ph type="title" idx="4294967295"/>
          </p:nvPr>
        </p:nvSpPr>
        <p:spPr>
          <a:xfrm>
            <a:off x="0" y="5949950"/>
            <a:ext cx="2940050" cy="6477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Лаборатория компьютерных сетей</a:t>
            </a:r>
          </a:p>
        </p:txBody>
      </p:sp>
      <p:pic>
        <p:nvPicPr>
          <p:cNvPr id="96260" name="Picture 13" descr="rr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749" y="1717819"/>
            <a:ext cx="2514599" cy="177262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3317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2843213" y="5788025"/>
            <a:ext cx="3143250" cy="10699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Лаборатория информатики и информационно-коммуникационных технологий</a:t>
            </a:r>
          </a:p>
        </p:txBody>
      </p:sp>
      <p:pic>
        <p:nvPicPr>
          <p:cNvPr id="16398" name="Picture 14" descr="IMG_734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347" y="1709332"/>
            <a:ext cx="2454128" cy="18177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22" name="Picture 10" descr="DSCN094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2519363" cy="1889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24" name="Picture 12" descr="DSCN095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0"/>
            <a:ext cx="3059113" cy="2293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5867400" y="4581525"/>
            <a:ext cx="3276600" cy="11699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Студия информационных</a:t>
            </a:r>
          </a:p>
          <a:p>
            <a:pPr algn="ctr" eaLnBrk="1" hangingPunct="1">
              <a:defRPr/>
            </a:pPr>
            <a:r>
              <a:rPr lang="ru-RU" sz="14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ресурсов; полигон проектирования </a:t>
            </a:r>
          </a:p>
          <a:p>
            <a:pPr algn="ctr" eaLnBrk="1" hangingPunct="1">
              <a:defRPr/>
            </a:pPr>
            <a:r>
              <a:rPr lang="ru-RU" sz="14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информационных систем и </a:t>
            </a:r>
          </a:p>
          <a:p>
            <a:pPr algn="ctr" eaLnBrk="1" hangingPunct="1">
              <a:defRPr/>
            </a:pPr>
            <a:r>
              <a:rPr lang="ru-RU" sz="14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разработки бизнес- предложений</a:t>
            </a:r>
          </a:p>
        </p:txBody>
      </p:sp>
      <p:pic>
        <p:nvPicPr>
          <p:cNvPr id="16391" name="Picture 7" descr="IMG_742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17" y="3799533"/>
            <a:ext cx="2810821" cy="18759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81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IMG_768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184" y="2435406"/>
            <a:ext cx="3139624" cy="2093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0836" name="Picture 4" descr="IMG_768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7152" y="4392576"/>
            <a:ext cx="3195388" cy="2149537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3635375" y="1700213"/>
            <a:ext cx="6523038" cy="5810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Кабинет безопасности</a:t>
            </a:r>
          </a:p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жизнедеятельности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4342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500063" y="1714500"/>
            <a:ext cx="4249737" cy="5810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Лингафонная, мультимедийная лаборатория иностранных языков</a:t>
            </a:r>
          </a:p>
        </p:txBody>
      </p:sp>
      <p:pic>
        <p:nvPicPr>
          <p:cNvPr id="14346" name="Picture 10" descr="DSCN095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00306"/>
            <a:ext cx="3025775" cy="2268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44" name="Picture 8" descr="20150217_14162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4357694"/>
            <a:ext cx="2736850" cy="2036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4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52413" y="1844675"/>
            <a:ext cx="4392612" cy="7921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b="1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Кабинет банковского регулирования и надзора</a:t>
            </a:r>
            <a:r>
              <a:rPr lang="en-US" b="1" dirty="0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b="1" dirty="0">
                <a:solidFill>
                  <a:srgbClr val="558ED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b="1" dirty="0">
              <a:solidFill>
                <a:srgbClr val="558ED5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643438" y="1143000"/>
            <a:ext cx="4392612" cy="2133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b="1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b="1" i="1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536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3" descr="SDC1356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98" y="2860010"/>
            <a:ext cx="3282892" cy="2648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5486400" y="2060575"/>
            <a:ext cx="2889250" cy="366713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Лаборатория геодезии</a:t>
            </a:r>
            <a:endParaRPr lang="ru-RU" b="1" dirty="0">
              <a:solidFill>
                <a:srgbClr val="558ED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71" name="Picture 11" descr="DSCN100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7" y="2852738"/>
            <a:ext cx="3531148" cy="2647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34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6387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708400" y="5995988"/>
            <a:ext cx="184150" cy="396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ru-RU" sz="2000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2268538" y="1700213"/>
            <a:ext cx="4392612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Ресурсный  центр</a:t>
            </a:r>
          </a:p>
        </p:txBody>
      </p:sp>
      <p:pic>
        <p:nvPicPr>
          <p:cNvPr id="60423" name="Picture 7" descr="БАННЕР3 копия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0" y="2708507"/>
            <a:ext cx="4471519" cy="3599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391" name="Rectangle 15"/>
          <p:cNvSpPr>
            <a:spLocks noChangeArrowheads="1"/>
          </p:cNvSpPr>
          <p:nvPr/>
        </p:nvSpPr>
        <p:spPr bwMode="auto">
          <a:xfrm>
            <a:off x="4572000" y="2636838"/>
            <a:ext cx="4572000" cy="3170099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Реализуются дополнительные общеразвивающие программы профильной направленности:</a:t>
            </a:r>
          </a:p>
          <a:p>
            <a:pPr algn="ctr" eaLnBrk="1" hangingPunct="1"/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  «Школа имиджа и стиля»;</a:t>
            </a:r>
          </a:p>
          <a:p>
            <a:pPr algn="ctr" eaLnBrk="1" hangingPunct="1"/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 «Школа креативных бизнес-проектов</a:t>
            </a:r>
            <a:r>
              <a:rPr lang="ru-RU" sz="20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»</a:t>
            </a:r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 </a:t>
            </a:r>
          </a:p>
        </p:txBody>
      </p:sp>
    </p:spTree>
  </p:cSld>
  <p:clrMapOvr>
    <a:masterClrMapping/>
  </p:clrMapOvr>
  <p:transition spd="med" advTm="798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9" name="Picture 9" descr="IMG_767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2000240"/>
            <a:ext cx="3358212" cy="2193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0" y="1285875"/>
            <a:ext cx="9144000" cy="4000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Информационно-методический центр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741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SDC1357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000240"/>
            <a:ext cx="3000396" cy="2249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20" name="Picture 12" descr="IMG_013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4562497"/>
            <a:ext cx="3024188" cy="2009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421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3" name="Picture 5" descr="IMG_000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94" y="4361160"/>
            <a:ext cx="3013631" cy="2168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9574" name="Picture 6" descr="IMG_00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53" y="4416432"/>
            <a:ext cx="2958725" cy="2120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9575" name="Picture 7" descr="IMG_00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77" y="1947460"/>
            <a:ext cx="3105407" cy="21410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0" y="1285875"/>
            <a:ext cx="9144000" cy="457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Конференц</a:t>
            </a:r>
            <a:r>
              <a:rPr lang="en-US" sz="24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-</a:t>
            </a:r>
            <a:r>
              <a:rPr lang="ru-RU" sz="24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зал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8439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1" descr="DSCN714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980" y="1861551"/>
            <a:ext cx="3054553" cy="22899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428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3" name="Picture 7" descr="G:\DCIM\100CANON\IMG_736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28802"/>
            <a:ext cx="2938092" cy="18266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4344" name="Picture 8" descr="G:\DCIM\100CANON\IMG_736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54316"/>
            <a:ext cx="2919109" cy="19464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3429" name="Picture 5" descr="G:\DCIM\100CANON\IMG_736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6151" y="2389895"/>
            <a:ext cx="4142481" cy="2910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1331913" y="333375"/>
            <a:ext cx="8143875" cy="9540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Физкультурно-оздоровительный </a:t>
            </a:r>
          </a:p>
          <a:p>
            <a:pPr algn="ctr" eaLnBrk="1" hangingPunct="1">
              <a:defRPr/>
            </a:pPr>
            <a:r>
              <a:rPr lang="ru-RU" sz="28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комплекс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3030538" y="6215063"/>
            <a:ext cx="2909887" cy="46196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Тренажерный зал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42988" y="0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9465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14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" name="Picture 9" descr="DSC0022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317732"/>
            <a:ext cx="3214710" cy="23259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71" name="Picture 15" descr="SDC1522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857364"/>
            <a:ext cx="3000396" cy="2250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6" name="Picture 10" descr="DSC0010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50" y="1857364"/>
            <a:ext cx="3176361" cy="22415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467" name="Picture 11" descr="DSC0022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357694"/>
            <a:ext cx="3001050" cy="22328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5786438" y="1285875"/>
            <a:ext cx="1847850" cy="396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Лыжная база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ru-RU" sz="3200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28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Физкультурно-оздоровительный </a:t>
            </a:r>
          </a:p>
          <a:p>
            <a:pPr algn="ctr" eaLnBrk="1" hangingPunct="1">
              <a:defRPr/>
            </a:pPr>
            <a:r>
              <a:rPr lang="ru-RU" sz="28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комплекс</a:t>
            </a:r>
          </a:p>
          <a:p>
            <a:pPr algn="ctr" eaLnBrk="1" hangingPunct="1">
              <a:lnSpc>
                <a:spcPts val="3000"/>
              </a:lnSpc>
              <a:defRPr/>
            </a:pPr>
            <a:endParaRPr lang="ru-RU" sz="2800" b="1" i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8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619250" y="1236663"/>
            <a:ext cx="2524125" cy="47783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Спортивный зал</a:t>
            </a:r>
          </a:p>
        </p:txBody>
      </p:sp>
    </p:spTree>
  </p:cSld>
  <p:clrMapOvr>
    <a:masterClrMapping/>
  </p:clrMapOvr>
  <p:transition spd="med" advTm="52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79388" y="217488"/>
            <a:ext cx="9612312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4213" y="2205038"/>
            <a:ext cx="77041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2700" algn="ctr" eaLnBrk="1" hangingPunct="1">
              <a:lnSpc>
                <a:spcPct val="90000"/>
              </a:lnSpc>
              <a:defRPr/>
            </a:pPr>
            <a:r>
              <a:rPr lang="ru-RU" sz="2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Колледж осуществляет подготовку специалистов среднего звена  для сферы сервиса и туризма, экономики, управления и прикладных видов искусств </a:t>
            </a:r>
          </a:p>
        </p:txBody>
      </p:sp>
      <p:pic>
        <p:nvPicPr>
          <p:cNvPr id="307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5538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391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J:\Презентация\Фото агрономическая\SDC140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950702"/>
            <a:ext cx="2904122" cy="2121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714500" y="1571625"/>
            <a:ext cx="3167063" cy="396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Столовая колледжа</a:t>
            </a:r>
          </a:p>
        </p:txBody>
      </p:sp>
      <p:pic>
        <p:nvPicPr>
          <p:cNvPr id="21515" name="Picture 11" descr="20150204_14495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643050"/>
            <a:ext cx="2857520" cy="2036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492" name="Rectangle 12"/>
          <p:cNvSpPr>
            <a:spLocks noChangeArrowheads="1"/>
          </p:cNvSpPr>
          <p:nvPr/>
        </p:nvSpPr>
        <p:spPr bwMode="auto">
          <a:xfrm>
            <a:off x="3471863" y="6246813"/>
            <a:ext cx="5672137" cy="396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Лицензированный медицинский кабинет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1" y="2071678"/>
            <a:ext cx="2286884" cy="1928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21512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DSCN96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14818"/>
            <a:ext cx="2874776" cy="2248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14" name="Picture 9" descr="DSCN960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071678"/>
            <a:ext cx="2689081" cy="24759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9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5364163" y="2276475"/>
            <a:ext cx="39973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ru-RU" sz="2500" b="1" i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11188" y="1773238"/>
            <a:ext cx="83629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n"/>
              <a:defRPr/>
            </a:pPr>
            <a:endParaRPr lang="en-US" sz="2000" b="1" i="1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1187450" y="5589588"/>
            <a:ext cx="6697663" cy="6413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endParaRPr lang="ru-RU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3571" name="Rectangle 19"/>
          <p:cNvSpPr>
            <a:spLocks noChangeArrowheads="1"/>
          </p:cNvSpPr>
          <p:nvPr/>
        </p:nvSpPr>
        <p:spPr bwMode="auto">
          <a:xfrm>
            <a:off x="1428750" y="1357313"/>
            <a:ext cx="6546850" cy="7016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В колледже обучается  </a:t>
            </a:r>
            <a:r>
              <a:rPr lang="en-US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07</a:t>
            </a:r>
            <a:r>
              <a:rPr lang="en-US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студентов</a:t>
            </a:r>
          </a:p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по очной и заочной форме обучения</a:t>
            </a:r>
          </a:p>
        </p:txBody>
      </p:sp>
      <p:pic>
        <p:nvPicPr>
          <p:cNvPr id="2253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620713" y="3698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2143116"/>
            <a:ext cx="6503664" cy="435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8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17411" name="Text Box 12"/>
          <p:cNvSpPr txBox="1">
            <a:spLocks noChangeArrowheads="1"/>
          </p:cNvSpPr>
          <p:nvPr/>
        </p:nvSpPr>
        <p:spPr bwMode="auto">
          <a:xfrm>
            <a:off x="0" y="6111875"/>
            <a:ext cx="9144000" cy="7016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Педагогика сотрудничества – основа образовательной деятельности колледжа</a:t>
            </a:r>
          </a:p>
        </p:txBody>
      </p:sp>
      <p:sp>
        <p:nvSpPr>
          <p:cNvPr id="18439" name="Rectangle 14"/>
          <p:cNvSpPr>
            <a:spLocks noChangeArrowheads="1"/>
          </p:cNvSpPr>
          <p:nvPr/>
        </p:nvSpPr>
        <p:spPr bwMode="auto">
          <a:xfrm>
            <a:off x="107950" y="1485900"/>
            <a:ext cx="9144000" cy="10064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составе педагогического коллектива работают 69 преподавателей, из них 15  кандидатов наук, 30 преподавателей имеют высшую и первую квалификационную категории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23558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0" descr="Коллектив мал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92375"/>
            <a:ext cx="6624637" cy="3584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590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2286000"/>
            <a:ext cx="9144000" cy="2032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Перечень 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основных профессиональных образовательных программ подготовки специалистов среднего звена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2458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78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86756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895350" indent="-361950" algn="ctr" eaLnBrk="1" hangingPunct="1">
              <a:tabLst>
                <a:tab pos="471488" algn="l"/>
              </a:tabLst>
              <a:defRPr/>
            </a:pPr>
            <a:r>
              <a:rPr lang="ru-RU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Отделение сервиса и </a:t>
            </a:r>
          </a:p>
          <a:p>
            <a:pPr marL="895350" indent="-361950" algn="ctr" eaLnBrk="1" hangingPunct="1">
              <a:tabLst>
                <a:tab pos="471488" algn="l"/>
              </a:tabLst>
              <a:defRPr/>
            </a:pPr>
            <a:r>
              <a:rPr lang="ru-RU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прикладных видов искусств</a:t>
            </a:r>
          </a:p>
        </p:txBody>
      </p:sp>
      <p:pic>
        <p:nvPicPr>
          <p:cNvPr id="25604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E:\Реклама колледжа\Таблицы\Новая папка\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063625"/>
            <a:ext cx="8001000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5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8313" y="217488"/>
            <a:ext cx="86756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895350" indent="-361950" algn="ctr" eaLnBrk="1" hangingPunct="1">
              <a:tabLst>
                <a:tab pos="471488" algn="l"/>
              </a:tabLst>
              <a:defRPr/>
            </a:pPr>
            <a:r>
              <a:rPr lang="ru-RU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Отделение сервиса и </a:t>
            </a:r>
          </a:p>
          <a:p>
            <a:pPr marL="895350" indent="-361950" algn="ctr" eaLnBrk="1" hangingPunct="1">
              <a:tabLst>
                <a:tab pos="471488" algn="l"/>
              </a:tabLst>
              <a:defRPr/>
            </a:pPr>
            <a:r>
              <a:rPr lang="ru-RU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прикладных видов искусств</a:t>
            </a:r>
          </a:p>
        </p:txBody>
      </p:sp>
      <p:pic>
        <p:nvPicPr>
          <p:cNvPr id="26627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E:\Реклама колледжа\Таблицы\Новая папка\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436688"/>
            <a:ext cx="8002588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2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8313" y="217488"/>
            <a:ext cx="86756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895350" indent="-361950" algn="ctr" eaLnBrk="1" hangingPunct="1">
              <a:tabLst>
                <a:tab pos="471488" algn="l"/>
              </a:tabLst>
              <a:defRPr/>
            </a:pPr>
            <a:r>
              <a:rPr lang="ru-RU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Отделение бизнеса и управления</a:t>
            </a:r>
          </a:p>
        </p:txBody>
      </p:sp>
      <p:pic>
        <p:nvPicPr>
          <p:cNvPr id="2765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E:\Реклама колледжа\Таблицы\Новая папка\3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928688"/>
            <a:ext cx="8002588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35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8313" y="217488"/>
            <a:ext cx="86756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895350" indent="-361950" algn="ctr" eaLnBrk="1" hangingPunct="1">
              <a:tabLst>
                <a:tab pos="471488" algn="l"/>
              </a:tabLst>
              <a:defRPr/>
            </a:pPr>
            <a:r>
              <a:rPr lang="ru-RU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Отделение бизнеса и управления</a:t>
            </a:r>
          </a:p>
        </p:txBody>
      </p:sp>
      <p:pic>
        <p:nvPicPr>
          <p:cNvPr id="28675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E:\Реклама колледжа\Таблицы\Новая папка\4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011238"/>
            <a:ext cx="8002588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21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68313" y="217488"/>
            <a:ext cx="86756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895350" indent="-361950" algn="ctr" eaLnBrk="1" hangingPunct="1">
              <a:tabLst>
                <a:tab pos="471488" algn="l"/>
              </a:tabLst>
              <a:defRPr/>
            </a:pPr>
            <a:r>
              <a:rPr lang="ru-RU" sz="3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Отделение бизнеса и управления</a:t>
            </a:r>
          </a:p>
        </p:txBody>
      </p:sp>
      <p:pic>
        <p:nvPicPr>
          <p:cNvPr id="29699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 descr="\\hp\303d$\Антон Анатольевич\Презентация для сайта Слепкова Н.Ю\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423988"/>
            <a:ext cx="8002587" cy="380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48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ПРИЕМ-2017</a:t>
            </a:r>
          </a:p>
        </p:txBody>
      </p:sp>
      <p:pic>
        <p:nvPicPr>
          <p:cNvPr id="35843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942" y="1628800"/>
            <a:ext cx="7918123" cy="442005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486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1557338"/>
            <a:ext cx="83629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5127" name="Rectangle 3"/>
          <p:cNvSpPr>
            <a:spLocks noChangeArrowheads="1"/>
          </p:cNvSpPr>
          <p:nvPr/>
        </p:nvSpPr>
        <p:spPr bwMode="auto">
          <a:xfrm>
            <a:off x="1187450" y="1700213"/>
            <a:ext cx="72723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5000"/>
              </a:lnSpc>
              <a:spcBef>
                <a:spcPct val="50000"/>
              </a:spcBef>
              <a:defRPr/>
            </a:pPr>
            <a:r>
              <a:rPr lang="ru-RU" sz="25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колледже функционируют</a:t>
            </a:r>
            <a:r>
              <a:rPr lang="en-US" sz="25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ОТДЕЛЕНИЯ:</a:t>
            </a:r>
            <a:endParaRPr lang="en-US" sz="2500" b="1" i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2349500"/>
            <a:ext cx="91440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895350" indent="-361950" eaLnBrk="1" hangingPunct="1">
              <a:buFont typeface="Arial" charset="0"/>
              <a:buChar char="•"/>
              <a:tabLst>
                <a:tab pos="471488" algn="l"/>
              </a:tabLst>
            </a:pPr>
            <a:r>
              <a:rPr lang="ru-RU" sz="2300" b="1" i="1">
                <a:solidFill>
                  <a:srgbClr val="376092"/>
                </a:solidFill>
                <a:latin typeface="Arial" charset="0"/>
                <a:cs typeface="Arial" charset="0"/>
              </a:rPr>
              <a:t>бизнеса и управления</a:t>
            </a:r>
          </a:p>
          <a:p>
            <a:pPr marL="895350" indent="-361950" eaLnBrk="1" hangingPunct="1">
              <a:buFont typeface="Arial" charset="0"/>
              <a:buChar char="•"/>
              <a:tabLst>
                <a:tab pos="471488" algn="l"/>
              </a:tabLst>
            </a:pPr>
            <a:r>
              <a:rPr lang="ru-RU" sz="2300" b="1" i="1">
                <a:solidFill>
                  <a:srgbClr val="376092"/>
                </a:solidFill>
                <a:latin typeface="Arial" charset="0"/>
                <a:cs typeface="Arial" charset="0"/>
              </a:rPr>
              <a:t>сервиса и прикладных видов искусств</a:t>
            </a:r>
          </a:p>
          <a:p>
            <a:pPr marL="895350" indent="-361950" eaLnBrk="1" hangingPunct="1">
              <a:buFont typeface="Arial" charset="0"/>
              <a:buChar char="•"/>
              <a:tabLst>
                <a:tab pos="471488" algn="l"/>
              </a:tabLst>
            </a:pPr>
            <a:r>
              <a:rPr lang="ru-RU" sz="2300" b="1" i="1">
                <a:solidFill>
                  <a:srgbClr val="376092"/>
                </a:solidFill>
                <a:latin typeface="Arial" charset="0"/>
                <a:cs typeface="Arial" charset="0"/>
              </a:rPr>
              <a:t>заочное отделение</a:t>
            </a:r>
          </a:p>
          <a:p>
            <a:pPr marL="895350" indent="-361950" eaLnBrk="1" hangingPunct="1">
              <a:buClr>
                <a:schemeClr val="hlink"/>
              </a:buClr>
              <a:buFont typeface="Wingdings" pitchFamily="2" charset="2"/>
              <a:buChar char="§"/>
              <a:tabLst>
                <a:tab pos="471488" algn="l"/>
              </a:tabLst>
            </a:pPr>
            <a:endParaRPr lang="ru-RU" sz="2300" b="1">
              <a:solidFill>
                <a:srgbClr val="FFFFCC"/>
              </a:solidFill>
            </a:endParaRPr>
          </a:p>
        </p:txBody>
      </p:sp>
      <p:pic>
        <p:nvPicPr>
          <p:cNvPr id="5129" name="Picture 15" descr="SDC1248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3779844"/>
            <a:ext cx="3500462" cy="2500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4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 descr="IMG_0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97" y="3786190"/>
            <a:ext cx="3384550" cy="2519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0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31747" name="Rectangle 9"/>
          <p:cNvSpPr>
            <a:spLocks noChangeArrowheads="1"/>
          </p:cNvSpPr>
          <p:nvPr/>
        </p:nvSpPr>
        <p:spPr bwMode="auto">
          <a:xfrm>
            <a:off x="5867400" y="3789363"/>
            <a:ext cx="32766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500" b="1" i="1">
              <a:solidFill>
                <a:srgbClr val="FFFFCC"/>
              </a:solidFill>
            </a:endParaRPr>
          </a:p>
        </p:txBody>
      </p:sp>
      <p:sp>
        <p:nvSpPr>
          <p:cNvPr id="36873" name="Rectangle 11"/>
          <p:cNvSpPr>
            <a:spLocks noChangeArrowheads="1"/>
          </p:cNvSpPr>
          <p:nvPr/>
        </p:nvSpPr>
        <p:spPr bwMode="auto">
          <a:xfrm>
            <a:off x="0" y="3071813"/>
            <a:ext cx="9144000" cy="57943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ДОСТИЖЕНИЯ СТУДЕНТОВ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1750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09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188913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1557338"/>
            <a:ext cx="83629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n"/>
              <a:defRPr/>
            </a:pPr>
            <a:endParaRPr lang="en-US" sz="240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4929188" y="4954588"/>
            <a:ext cx="3714750" cy="140493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 eaLnBrk="1" hangingPunct="1">
              <a:tabLst>
                <a:tab pos="457200" algn="l"/>
              </a:tabLst>
            </a:pPr>
            <a:r>
              <a:rPr lang="ru-RU" b="1" i="1">
                <a:solidFill>
                  <a:srgbClr val="376092"/>
                </a:solidFill>
                <a:latin typeface="Arial" charset="0"/>
                <a:cs typeface="Arial" charset="0"/>
              </a:rPr>
              <a:t>Стипендиат Правительства Российской Федерации </a:t>
            </a:r>
          </a:p>
          <a:p>
            <a:pPr marL="342900" indent="-342900" algn="ctr" eaLnBrk="1" hangingPunct="1">
              <a:tabLst>
                <a:tab pos="457200" algn="l"/>
              </a:tabLst>
            </a:pPr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Ахлюстин Константин</a:t>
            </a:r>
            <a:r>
              <a:rPr lang="ru-RU" b="1" i="1">
                <a:solidFill>
                  <a:srgbClr val="376092"/>
                </a:solidFill>
                <a:latin typeface="Arial" charset="0"/>
                <a:cs typeface="Arial" charset="0"/>
              </a:rPr>
              <a:t>  </a:t>
            </a:r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специальность «Информационные системы»</a:t>
            </a:r>
          </a:p>
        </p:txBody>
      </p:sp>
      <p:pic>
        <p:nvPicPr>
          <p:cNvPr id="37896" name="Picture 8" descr="pXVG1rXvwp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571612"/>
            <a:ext cx="3627149" cy="3009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500"/>
              </a:lnSpc>
              <a:defRPr/>
            </a:pP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" name="Picture 16" descr="http://cs625523.vk.me/v625523444/c63f/b2msle_JnRQ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6" y="4139727"/>
            <a:ext cx="2762638" cy="2198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2777" name="Rectangle 10"/>
          <p:cNvSpPr>
            <a:spLocks noChangeArrowheads="1"/>
          </p:cNvSpPr>
          <p:nvPr/>
        </p:nvSpPr>
        <p:spPr bwMode="auto">
          <a:xfrm>
            <a:off x="214313" y="642938"/>
            <a:ext cx="4286250" cy="305276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i="1" dirty="0">
              <a:solidFill>
                <a:srgbClr val="FFFFCC"/>
              </a:solidFill>
            </a:endParaRPr>
          </a:p>
          <a:p>
            <a:pPr algn="ctr" eaLnBrk="1" hangingPunct="1"/>
            <a:endParaRPr lang="ru-RU" i="1" dirty="0">
              <a:solidFill>
                <a:srgbClr val="FFFFCC"/>
              </a:solidFill>
            </a:endParaRPr>
          </a:p>
          <a:p>
            <a:pPr algn="ctr" eaLnBrk="1" hangingPunct="1"/>
            <a:endParaRPr lang="ru-RU" i="1" dirty="0">
              <a:solidFill>
                <a:srgbClr val="FFFFCC"/>
              </a:solidFill>
            </a:endParaRPr>
          </a:p>
          <a:p>
            <a:pPr algn="ctr" eaLnBrk="1" hangingPunct="1"/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Губернаторские</a:t>
            </a:r>
          </a:p>
          <a:p>
            <a:pPr algn="ctr" eaLnBrk="1" hangingPunct="1"/>
            <a:r>
              <a:rPr lang="ru-RU" sz="20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стипендиаты</a:t>
            </a:r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/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ru-RU" sz="1600" b="1" i="1" dirty="0" err="1">
                <a:solidFill>
                  <a:srgbClr val="376092"/>
                </a:solidFill>
                <a:latin typeface="Arial" charset="0"/>
                <a:cs typeface="Arial" charset="0"/>
              </a:rPr>
              <a:t>Бадирова</a:t>
            </a:r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Амина, специальность </a:t>
            </a:r>
          </a:p>
          <a:p>
            <a:pPr algn="ctr" eaLnBrk="1" hangingPunct="1"/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«Конструирование, моделирование и технология швейных изделий»</a:t>
            </a:r>
          </a:p>
          <a:p>
            <a:pPr algn="ctr" eaLnBrk="1" hangingPunct="1"/>
            <a:r>
              <a:rPr lang="ru-RU" sz="1600" b="1" i="1" dirty="0" err="1">
                <a:solidFill>
                  <a:srgbClr val="376092"/>
                </a:solidFill>
                <a:latin typeface="Arial" charset="0"/>
                <a:cs typeface="Arial" charset="0"/>
              </a:rPr>
              <a:t>Кислицына</a:t>
            </a:r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</a:t>
            </a:r>
            <a:r>
              <a:rPr lang="ru-RU" sz="1600" b="1" i="1" dirty="0" err="1">
                <a:solidFill>
                  <a:srgbClr val="376092"/>
                </a:solidFill>
                <a:latin typeface="Arial" charset="0"/>
                <a:cs typeface="Arial" charset="0"/>
              </a:rPr>
              <a:t>Вера,специальность</a:t>
            </a:r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«Стилистика и искусство визажа»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3935411"/>
            <a:ext cx="1620838" cy="2634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2780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984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188913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4039" name="Picture 5" descr="img17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72" y="2976140"/>
            <a:ext cx="2212669" cy="2829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55334" name="Picture 6" descr="P201005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976140"/>
            <a:ext cx="1911711" cy="2829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55337" name="Rectangle 9"/>
          <p:cNvSpPr>
            <a:spLocks noChangeArrowheads="1"/>
          </p:cNvSpPr>
          <p:nvPr/>
        </p:nvSpPr>
        <p:spPr bwMode="auto">
          <a:xfrm>
            <a:off x="0" y="1928813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500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3799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0" y="1573213"/>
            <a:ext cx="9144000" cy="11350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Лауреат премии Президента Российской Федерации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по подготовке талантливой молодежи</a:t>
            </a:r>
            <a:r>
              <a:rPr lang="ru-RU" sz="20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Карзакова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Инна, специальность «Конструирование, моделирование и технология швейных изделий</a:t>
            </a:r>
          </a:p>
        </p:txBody>
      </p:sp>
      <p:pic>
        <p:nvPicPr>
          <p:cNvPr id="82956" name="Picture 12" descr="DSC_00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76140"/>
            <a:ext cx="1559287" cy="2832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2957" name="Picture 13" descr="DSC_000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76" y="2965449"/>
            <a:ext cx="1650162" cy="28398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50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0" name="Picture 10" descr="P113008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2000240"/>
            <a:ext cx="2646189" cy="2026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52413" y="1052513"/>
            <a:ext cx="91440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VII Межрегиональная специализированная выставка </a:t>
            </a:r>
          </a:p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"Образование. Работа. </a:t>
            </a:r>
            <a:r>
              <a:rPr lang="ru-RU" sz="2000" b="1" i="1" dirty="0" err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Карьера.Книги</a:t>
            </a: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» - </a:t>
            </a: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2016</a:t>
            </a:r>
            <a:endParaRPr lang="ru-RU" sz="2000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5846" name="Picture 12" descr="DSCN146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4643446"/>
            <a:ext cx="2712356" cy="2033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5847" name="Picture 13" descr="85PmYtcB4V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253515"/>
            <a:ext cx="1591353" cy="23901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188913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482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1000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2203834" cy="3025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2" name="Picture 15" descr="1000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90" y="2060848"/>
            <a:ext cx="2157826" cy="2982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507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188913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1557338"/>
            <a:ext cx="83629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n"/>
              <a:defRPr/>
            </a:pPr>
            <a:endParaRPr lang="en-US" sz="240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4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35845" name="Rectangle 9"/>
          <p:cNvSpPr>
            <a:spLocks noChangeArrowheads="1"/>
          </p:cNvSpPr>
          <p:nvPr/>
        </p:nvSpPr>
        <p:spPr bwMode="auto">
          <a:xfrm>
            <a:off x="468313" y="908050"/>
            <a:ext cx="9144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VII Межрегиональная специализированная выставка </a:t>
            </a:r>
          </a:p>
          <a:p>
            <a:pPr algn="ctr"/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"Образование. Работа. Карьера. Книги»-</a:t>
            </a:r>
            <a:r>
              <a:rPr lang="ru-RU" sz="20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2016</a:t>
            </a:r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5847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16" descr="DSCN22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565" y="4642770"/>
            <a:ext cx="2667079" cy="20009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1992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71678"/>
            <a:ext cx="2937539" cy="2350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07" name="Picture 7" descr="eMNKKteezl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/>
          <a:stretch/>
        </p:blipFill>
        <p:spPr bwMode="auto">
          <a:xfrm>
            <a:off x="3714744" y="2071678"/>
            <a:ext cx="3079069" cy="2350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3" name="Picture 10" descr="1wnP6AJKgwI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069" y="2071678"/>
            <a:ext cx="1545335" cy="2390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4" name="Picture 14" descr="AewB5el07SA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979" y="4643446"/>
            <a:ext cx="3031375" cy="20169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51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188913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1557338"/>
            <a:ext cx="83629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n"/>
              <a:defRPr/>
            </a:pPr>
            <a:endParaRPr lang="en-US" sz="240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868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611188" y="3986213"/>
            <a:ext cx="8281987" cy="6254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 eaLnBrk="1" hangingPunct="1">
              <a:tabLst>
                <a:tab pos="457200" algn="l"/>
              </a:tabLst>
            </a:pPr>
            <a:endParaRPr lang="ru-RU" sz="3500" b="1" i="1">
              <a:solidFill>
                <a:srgbClr val="CCECFF"/>
              </a:solidFill>
            </a:endParaRPr>
          </a:p>
        </p:txBody>
      </p:sp>
      <p:sp>
        <p:nvSpPr>
          <p:cNvPr id="36870" name="Rectangle 8"/>
          <p:cNvSpPr>
            <a:spLocks noChangeArrowheads="1"/>
          </p:cNvSpPr>
          <p:nvPr/>
        </p:nvSpPr>
        <p:spPr bwMode="auto">
          <a:xfrm>
            <a:off x="0" y="1662113"/>
            <a:ext cx="9144000" cy="8540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5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VI</a:t>
            </a:r>
            <a:r>
              <a:rPr lang="ru-RU" sz="25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региональная олимпиада </a:t>
            </a:r>
          </a:p>
          <a:p>
            <a:pPr algn="ctr"/>
            <a:r>
              <a:rPr lang="ru-RU" sz="25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"Земли уральской самородки"</a:t>
            </a:r>
            <a:r>
              <a:rPr lang="ru-RU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</a:t>
            </a:r>
            <a:endParaRPr lang="en-US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pic>
        <p:nvPicPr>
          <p:cNvPr id="47113" name="Picture 13" descr="100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5" y="3048377"/>
            <a:ext cx="2151063" cy="2997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7114" name="Picture 11" descr="1000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3048377"/>
            <a:ext cx="2041525" cy="30956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7115" name="Picture 12" descr="20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649" y="3319539"/>
            <a:ext cx="3106527" cy="2553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6875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1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/>
          </p:cNvSpPr>
          <p:nvPr>
            <p:ph type="body" idx="4294967295"/>
          </p:nvPr>
        </p:nvSpPr>
        <p:spPr>
          <a:xfrm>
            <a:off x="0" y="1671638"/>
            <a:ext cx="9144000" cy="1036637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 smtClean="0"/>
              <a:t>   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Профильная олимпиада профессионального мастерства </a:t>
            </a:r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 специальности «Банковское дело»</a:t>
            </a:r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 smtClean="0"/>
              <a:t> </a:t>
            </a:r>
          </a:p>
        </p:txBody>
      </p:sp>
      <p:pic>
        <p:nvPicPr>
          <p:cNvPr id="84997" name="Picture 5" descr="100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643182"/>
            <a:ext cx="1838940" cy="26151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4998" name="Picture 6" descr="1001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43182"/>
            <a:ext cx="1857388" cy="26471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4999" name="Picture 7" descr="1001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2643182"/>
            <a:ext cx="1844576" cy="26268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7895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8" name="Picture 8" descr="IMG_060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218010"/>
            <a:ext cx="3638550" cy="2425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436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188913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8915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38916" name="Rectangle 7"/>
          <p:cNvSpPr>
            <a:spLocks noChangeArrowheads="1"/>
          </p:cNvSpPr>
          <p:nvPr/>
        </p:nvSpPr>
        <p:spPr bwMode="auto">
          <a:xfrm>
            <a:off x="0" y="1268413"/>
            <a:ext cx="9144000" cy="10064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tabLst>
                <a:tab pos="457200" algn="l"/>
              </a:tabLst>
            </a:pPr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Научно-практическая конференция </a:t>
            </a:r>
            <a:endParaRPr lang="en-US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>
              <a:tabLst>
                <a:tab pos="457200" algn="l"/>
              </a:tabLst>
            </a:pPr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«Молодёжь и наука - </a:t>
            </a:r>
            <a:r>
              <a:rPr lang="ru-RU" sz="20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2016»</a:t>
            </a:r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>
              <a:tabLst>
                <a:tab pos="457200" algn="l"/>
              </a:tabLst>
            </a:pPr>
            <a:r>
              <a:rPr lang="en-US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c</a:t>
            </a:r>
            <a:r>
              <a:rPr lang="ru-RU" sz="2000" b="1" i="1" dirty="0" err="1">
                <a:solidFill>
                  <a:srgbClr val="376092"/>
                </a:solidFill>
                <a:latin typeface="Arial" charset="0"/>
                <a:cs typeface="Arial" charset="0"/>
              </a:rPr>
              <a:t>екция</a:t>
            </a:r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«Землеустройство и кадастры»</a:t>
            </a:r>
            <a:endParaRPr lang="ru-RU" sz="2000" dirty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pic>
        <p:nvPicPr>
          <p:cNvPr id="43016" name="Picture 9" descr="Диплом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03" y="2595963"/>
            <a:ext cx="2088866" cy="2955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3017" name="Picture 10" descr="Диплом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571744"/>
            <a:ext cx="2125912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8920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1" descr="4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7" y="2582852"/>
            <a:ext cx="3949157" cy="24840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461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9" name="Picture 11" descr="DSC_065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81" y="2781300"/>
            <a:ext cx="4321175" cy="2873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8309" name="Picture 5" descr="fg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005" y="3529036"/>
            <a:ext cx="2415623" cy="3114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39940" name="Rectangle 6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125253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Евразийский экономический форум молодежи</a:t>
            </a:r>
          </a:p>
          <a:p>
            <a:pPr algn="ctr">
              <a:buFont typeface="Arial" charset="0"/>
              <a:buNone/>
            </a:pPr>
            <a:r>
              <a:rPr lang="ru-RU" sz="24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Конкурс инновационной упаковки «</a:t>
            </a:r>
            <a:r>
              <a:rPr lang="en-US" sz="24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EVO Pack</a:t>
            </a:r>
            <a:r>
              <a:rPr lang="ru-RU" sz="24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»</a:t>
            </a:r>
          </a:p>
        </p:txBody>
      </p:sp>
      <p:pic>
        <p:nvPicPr>
          <p:cNvPr id="98311" name="Picture 7" descr="fg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687016"/>
            <a:ext cx="2439366" cy="3209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3994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14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/>
          </p:cNvSpPr>
          <p:nvPr>
            <p:ph type="body" idx="1"/>
          </p:nvPr>
        </p:nvSpPr>
        <p:spPr>
          <a:xfrm>
            <a:off x="0" y="1671638"/>
            <a:ext cx="9144000" cy="965200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Международная студенческая научная конференция</a:t>
            </a:r>
          </a:p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«Студенческий научный форум»</a:t>
            </a:r>
          </a:p>
        </p:txBody>
      </p:sp>
      <p:pic>
        <p:nvPicPr>
          <p:cNvPr id="116740" name="Picture 4" descr="выставка Индустрия туризм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33" y="2584649"/>
            <a:ext cx="2093393" cy="29160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16741" name="Picture 5" descr="лучшая научная работ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91" y="2571744"/>
            <a:ext cx="2056549" cy="2857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4096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Rectangle 10"/>
          <p:cNvSpPr>
            <a:spLocks noChangeArrowheads="1"/>
          </p:cNvSpPr>
          <p:nvPr/>
        </p:nvSpPr>
        <p:spPr bwMode="auto">
          <a:xfrm>
            <a:off x="4572000" y="5656263"/>
            <a:ext cx="4572000" cy="91598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1" i="1">
                <a:solidFill>
                  <a:schemeClr val="tx2"/>
                </a:solidFill>
                <a:latin typeface="Arial" charset="0"/>
                <a:cs typeface="Arial" charset="0"/>
              </a:rPr>
              <a:t>Диплом  за лучшую студенческую научную работу</a:t>
            </a:r>
            <a:r>
              <a:rPr lang="en-US" b="1" i="1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ru-RU" b="1" i="1">
                <a:solidFill>
                  <a:schemeClr val="tx2"/>
                </a:solidFill>
                <a:latin typeface="Arial" charset="0"/>
                <a:cs typeface="Arial" charset="0"/>
              </a:rPr>
              <a:t>по специальности «Гостиничный сервис»</a:t>
            </a:r>
          </a:p>
        </p:txBody>
      </p:sp>
      <p:sp>
        <p:nvSpPr>
          <p:cNvPr id="40968" name="Rectangle 11"/>
          <p:cNvSpPr>
            <a:spLocks noChangeArrowheads="1"/>
          </p:cNvSpPr>
          <p:nvPr/>
        </p:nvSpPr>
        <p:spPr bwMode="auto">
          <a:xfrm>
            <a:off x="0" y="5648325"/>
            <a:ext cx="4286250" cy="9239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1" i="1">
                <a:solidFill>
                  <a:schemeClr val="tx2"/>
                </a:solidFill>
                <a:latin typeface="Arial" charset="0"/>
                <a:cs typeface="Arial" charset="0"/>
              </a:rPr>
              <a:t>Диплом  3 степени  в номинации  </a:t>
            </a:r>
          </a:p>
          <a:p>
            <a:pPr algn="ctr" eaLnBrk="1" hangingPunct="1"/>
            <a:r>
              <a:rPr lang="ru-RU" b="1" i="1">
                <a:solidFill>
                  <a:schemeClr val="tx2"/>
                </a:solidFill>
                <a:latin typeface="Arial" charset="0"/>
                <a:cs typeface="Arial" charset="0"/>
              </a:rPr>
              <a:t>«Самый лучший молодежный маршрут»</a:t>
            </a:r>
          </a:p>
        </p:txBody>
      </p:sp>
    </p:spTree>
  </p:cSld>
  <p:clrMapOvr>
    <a:masterClrMapping/>
  </p:clrMapOvr>
  <p:transition spd="med" advTm="41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1557338"/>
            <a:ext cx="83629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n"/>
              <a:defRPr/>
            </a:pPr>
            <a:endParaRPr lang="en-US" sz="2400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3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23850" y="1989138"/>
            <a:ext cx="84296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8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Для эффективной реализации основных профессиональных образовательных программ колледж имеет достаточную учебно-лабораторную базу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12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xfrm>
            <a:off x="0" y="1423988"/>
            <a:ext cx="4356100" cy="6477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6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Евразийская студенческая олимпиада</a:t>
            </a:r>
          </a:p>
          <a:p>
            <a:pPr algn="ctr">
              <a:buFont typeface="Arial" charset="0"/>
              <a:buNone/>
            </a:pPr>
            <a:r>
              <a:rPr lang="ru-RU" sz="16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 «Технологии сервиса » </a:t>
            </a:r>
          </a:p>
        </p:txBody>
      </p:sp>
      <p:pic>
        <p:nvPicPr>
          <p:cNvPr id="92165" name="Picture 5" descr="Цирке олимпиад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2287849"/>
            <a:ext cx="2208074" cy="3149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95288" y="260350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-396875" y="5661025"/>
            <a:ext cx="4572000" cy="9159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Диплом за 3 место в конкурсе проектов по специальности «Гостиничный сервис»</a:t>
            </a: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4572000" y="1428750"/>
            <a:ext cx="4572000" cy="584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Рейтинговый конкурс студенческих проектов «Туристские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инновации» 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36" name="Picture 16" descr="%D0%A0%D0%B8%D1%81%D1%83%D0%BD%D0%BE%D0%BA35(1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2285992"/>
            <a:ext cx="2000264" cy="31778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4357688" y="5595938"/>
            <a:ext cx="4752975" cy="11906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Чембакова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Татьяна, лауреат в номинации «Инновационные решения  в области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мультимедийных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Интернет-технологий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в туризме» </a:t>
            </a:r>
          </a:p>
        </p:txBody>
      </p:sp>
      <p:pic>
        <p:nvPicPr>
          <p:cNvPr id="4199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15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2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2400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301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0" name="Picture 4" descr="C:\Users\1\Desktop\ПРАКТИКА СОЧИ\фото\y7yrMiqnN7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714620"/>
            <a:ext cx="4608513" cy="3073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7365" name="Picture 21" descr="P104058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648942"/>
            <a:ext cx="2928958" cy="20662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7355" name="Picture 11" descr="DSC0272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285992"/>
            <a:ext cx="2963853" cy="2165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3015" name="Rectangle 9"/>
          <p:cNvSpPr>
            <a:spLocks noChangeArrowheads="1"/>
          </p:cNvSpPr>
          <p:nvPr/>
        </p:nvSpPr>
        <p:spPr bwMode="auto">
          <a:xfrm>
            <a:off x="428625" y="1500188"/>
            <a:ext cx="9144000" cy="7080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  <a:t>Практика студентов специальности «Гостиничный сервис» </a:t>
            </a:r>
          </a:p>
          <a:p>
            <a:pPr algn="ctr" eaLnBrk="1" hangingPunct="1"/>
            <a: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  <a:t>в г. Сочи во время ХХII олимпийских зимних игр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20713" y="3698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</p:spTree>
  </p:cSld>
  <p:clrMapOvr>
    <a:masterClrMapping/>
  </p:clrMapOvr>
  <p:transition spd="med" advTm="51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>
          <a:xfrm>
            <a:off x="1285875" y="274638"/>
            <a:ext cx="7858125" cy="1511300"/>
          </a:xfrm>
        </p:spPr>
        <p:txBody>
          <a:bodyPr/>
          <a:lstStyle/>
          <a:p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18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Практика студентов специальности «Гостиничный сервис» в Горно-Туристическом центре </a:t>
            </a:r>
            <a:br>
              <a:rPr lang="ru-RU" sz="18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18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 ОАО «Газпром» («Гранд Отель Поляна», «Пик Отель», «Поляна 1389 Отель и СПА»)во время ХХII олимпийских зимних игр</a:t>
            </a:r>
            <a:br>
              <a:rPr lang="ru-RU" sz="18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endParaRPr lang="ru-RU" sz="1800" b="1" i="1" smtClean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pic>
        <p:nvPicPr>
          <p:cNvPr id="125956" name="Picture 4" descr="DSC0261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8220" y="1839694"/>
            <a:ext cx="2709527" cy="203302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5957" name="Содержимое 5" descr="C:\Users\1\Desktop\ПРАКТИКА СОЧИ\фото\UWa2RONuSMM.jp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16113"/>
            <a:ext cx="4535488" cy="41767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5958" name="Picture 1" descr="D:\ATS_468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143380"/>
            <a:ext cx="3600450" cy="2403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038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172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8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Стажировка студентов специальности «Гостиничный сервис» в Турции</a:t>
            </a:r>
          </a:p>
        </p:txBody>
      </p:sp>
      <p:pic>
        <p:nvPicPr>
          <p:cNvPr id="126980" name="Picture 12" descr="http://cs314830.vk.me/v314830293/5bf3/OB5FQScGSWg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52" y="1643050"/>
            <a:ext cx="3148595" cy="236180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6981" name="Picture 10" descr="http://cs314830.vk.me/v314830293/5ba4/fvPMridS3K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4369031"/>
            <a:ext cx="1719918" cy="22937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6982" name="Picture 2" descr="http://cs314830.vk.me/v314830293/5bac/Vi6LncikmlQ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643050"/>
            <a:ext cx="3187716" cy="23907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6983" name="Picture 3" descr="C:\Users\Ирина\Desktop\СПО 23 апрель\АНАЛИЗ\Школа 2013\фото\1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40" y="4357694"/>
            <a:ext cx="1746438" cy="2329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6984" name="Picture 4" descr="C:\Users\Ирина\Desktop\СПО 23 апрель\АНАЛИЗ\Школа 2013\фото\1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4368199"/>
            <a:ext cx="1714122" cy="2285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5064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93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90" y="1828549"/>
            <a:ext cx="2703639" cy="3713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0053" name="Picture 5" descr="j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19" y="1807638"/>
            <a:ext cx="2613446" cy="3597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46085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5734050"/>
            <a:ext cx="9144000" cy="5810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Финалисты Первой Межрегиональной  олимпиады </a:t>
            </a: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профессионального мастерства по направлению «Основы сетевых технологий»</a:t>
            </a:r>
          </a:p>
        </p:txBody>
      </p:sp>
    </p:spTree>
  </p:cSld>
  <p:clrMapOvr>
    <a:masterClrMapping/>
  </p:clrMapOvr>
  <p:transition spd="med" advTm="418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0" y="1700213"/>
            <a:ext cx="9144000" cy="7016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XIII</a:t>
            </a:r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Межрегиональная олимпиада по компьютерной графике, </a:t>
            </a:r>
          </a:p>
          <a:p>
            <a:pPr algn="ctr" eaLnBrk="1" hangingPunct="1"/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дизайну и программированию </a:t>
            </a:r>
          </a:p>
        </p:txBody>
      </p:sp>
      <p:pic>
        <p:nvPicPr>
          <p:cNvPr id="117767" name="Picture 7" descr="100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52830"/>
            <a:ext cx="2515418" cy="3457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17768" name="Picture 8" descr="100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20" y="2652830"/>
            <a:ext cx="2425844" cy="3457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17769" name="Picture 9" descr="100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52830"/>
            <a:ext cx="2425975" cy="3457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4711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0" descr="1000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652830"/>
            <a:ext cx="2513012" cy="3457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45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/>
          </p:cNvSpPr>
          <p:nvPr>
            <p:ph type="body" idx="4294967295"/>
          </p:nvPr>
        </p:nvSpPr>
        <p:spPr>
          <a:xfrm>
            <a:off x="0" y="1671638"/>
            <a:ext cx="9144000" cy="1828800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IV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Открытый Чемпионат Екатеринбурга по парикмахерскому искусству, декоративной косметике и нейл-дизайну, полуфинал Чемпионата России </a:t>
            </a:r>
          </a:p>
        </p:txBody>
      </p:sp>
      <p:pic>
        <p:nvPicPr>
          <p:cNvPr id="95238" name="Picture 6" descr="100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4" y="2852936"/>
            <a:ext cx="2441576" cy="3422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8313" y="188913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48134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9" descr="20150129_09392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679950" cy="2633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40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0" y="113982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Межрегиональная специализированная</a:t>
            </a:r>
            <a:b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выставка  «Технологии красоты»</a:t>
            </a:r>
            <a:b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ru-RU" sz="2400" b="1" i="1" dirty="0" smtClean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0" y="5013325"/>
            <a:ext cx="9144000" cy="122555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Итальянская компания </a:t>
            </a:r>
            <a:endParaRPr lang="en-US" sz="2400" b="1" i="1" smtClean="0">
              <a:solidFill>
                <a:srgbClr val="376092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r>
              <a:rPr lang="en-US" sz="2400" b="1" i="1" smtClean="0">
                <a:solidFill>
                  <a:srgbClr val="376092"/>
                </a:solidFill>
                <a:latin typeface="Arial" charset="0"/>
              </a:rPr>
              <a:t>LISAP MILANO</a:t>
            </a:r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- партнер колледжа</a:t>
            </a:r>
          </a:p>
        </p:txBody>
      </p:sp>
      <p:pic>
        <p:nvPicPr>
          <p:cNvPr id="36868" name="Picture 4" descr="DSCN760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25" y="2523505"/>
            <a:ext cx="3238340" cy="2428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6869" name="Picture 9" descr="DSCN766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55" y="2523505"/>
            <a:ext cx="1735189" cy="2428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6870" name="Picture 10" descr="DSCN767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499" y="2523505"/>
            <a:ext cx="3223401" cy="2428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260350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4916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01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8" descr="DSCN734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63" y="2060774"/>
            <a:ext cx="2318969" cy="28083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7894" name="Picture 7" descr="DSCN77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55506"/>
            <a:ext cx="1920264" cy="28083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7895" name="Picture 6" descr="DSCN783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90" y="2055432"/>
            <a:ext cx="1761854" cy="28137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2"/>
          <p:cNvSpPr>
            <a:spLocks noGrp="1"/>
          </p:cNvSpPr>
          <p:nvPr>
            <p:ph type="title"/>
          </p:nvPr>
        </p:nvSpPr>
        <p:spPr>
          <a:xfrm>
            <a:off x="0" y="1139825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Межрегиональная специализированная</a:t>
            </a:r>
            <a:b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выставка  «Технологии красоты»</a:t>
            </a:r>
            <a:br>
              <a:rPr lang="ru-RU" sz="24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endParaRPr lang="ru-RU" sz="2400" b="1" i="1" dirty="0" smtClean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37890" name="Picture 10" descr="DSCN223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09" y="3861048"/>
            <a:ext cx="3463707" cy="28085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>
            <a:off x="822325" y="5275263"/>
            <a:ext cx="4354513" cy="4000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Творческие работы студентов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018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3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Рисунок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65" y="2492896"/>
            <a:ext cx="3962400" cy="2700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368425"/>
            <a:ext cx="91440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XIII</a:t>
            </a:r>
            <a:r>
              <a:rPr lang="ru-RU" sz="20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евро-азиатский форум «Во власти красоты» ,</a:t>
            </a:r>
          </a:p>
          <a:p>
            <a:pPr algn="ctr" eaLnBrk="1" hangingPunct="1">
              <a:defRPr/>
            </a:pPr>
            <a:r>
              <a:rPr lang="ru-RU" sz="20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IV межрегиональный конкурс по косметологии и эстетике </a:t>
            </a:r>
          </a:p>
          <a:p>
            <a:pPr algn="ctr" eaLnBrk="1" hangingPunct="1">
              <a:defRPr/>
            </a:pPr>
            <a:endParaRPr lang="ru-RU" sz="2000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7109" name="Rectangle 9"/>
          <p:cNvSpPr>
            <a:spLocks noChangeArrowheads="1"/>
          </p:cNvSpPr>
          <p:nvPr/>
        </p:nvSpPr>
        <p:spPr bwMode="auto">
          <a:xfrm>
            <a:off x="0" y="5373688"/>
            <a:ext cx="9144000" cy="7080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Судьи – международный комитет  </a:t>
            </a:r>
          </a:p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косметологии и эстетике - </a:t>
            </a:r>
            <a:r>
              <a:rPr lang="en-US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CIDESCO</a:t>
            </a:r>
            <a:endParaRPr lang="ru-RU" sz="2000" b="1" i="1" dirty="0">
              <a:solidFill>
                <a:srgbClr val="37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120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36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17" descr="m_c425524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777" y="4418479"/>
            <a:ext cx="2093063" cy="15467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85875" y="928688"/>
            <a:ext cx="7272338" cy="10715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2800" b="1" dirty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Общая площадь имущественного </a:t>
            </a:r>
          </a:p>
          <a:p>
            <a:pPr algn="ctr" eaLnBrk="1" hangingPunct="1">
              <a:defRPr/>
            </a:pP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комплекса </a:t>
            </a:r>
            <a:r>
              <a:rPr lang="ru-RU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9 449 кв.м</a:t>
            </a:r>
            <a:endParaRPr lang="ru-RU" sz="2000" b="1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7175" name="Picture 16" descr="Колледж_вид_спереди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495" y="2192891"/>
            <a:ext cx="2154231" cy="16168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7" name="Picture 18" descr="Приемная комиссия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13" y="2194712"/>
            <a:ext cx="1901402" cy="1627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4076700"/>
            <a:ext cx="3429000" cy="1508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endParaRPr lang="ru-RU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ул. </a:t>
            </a:r>
            <a:r>
              <a:rPr lang="ru-RU" sz="1600" b="1" i="1" dirty="0" err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Мельковская</a:t>
            </a: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1600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en-US" sz="1600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endParaRPr lang="ru-RU" sz="2000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3 учебных корпуса </a:t>
            </a: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общей площадью </a:t>
            </a:r>
          </a:p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7 066,2 кв.м</a:t>
            </a:r>
            <a:r>
              <a:rPr lang="en-US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000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152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1" descr="общежитие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96" y="2214554"/>
            <a:ext cx="1879036" cy="2525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5786438" y="4975225"/>
            <a:ext cx="3357562" cy="16795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ул. Аптекарская, 35</a:t>
            </a:r>
          </a:p>
          <a:p>
            <a:pPr algn="ctr" eaLnBrk="1" hangingPunct="1">
              <a:defRPr/>
            </a:pPr>
            <a:endParaRPr lang="ru-RU" sz="1600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Студенческое </a:t>
            </a:r>
          </a:p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общежитие  на </a:t>
            </a:r>
          </a:p>
          <a:p>
            <a:pPr algn="ctr" eaLnBrk="1" hangingPunct="1">
              <a:defRPr/>
            </a:pPr>
            <a:r>
              <a:rPr lang="en-US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268</a:t>
            </a: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мест </a:t>
            </a:r>
            <a:r>
              <a:rPr lang="en-US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173413" y="3860800"/>
            <a:ext cx="2238375" cy="33813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пер. Саранинский,</a:t>
            </a:r>
            <a:r>
              <a:rPr lang="en-US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lang="en-US" sz="1600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2797175" y="6189663"/>
            <a:ext cx="2822575" cy="33813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Ул. Агрономическая, 50-б</a:t>
            </a:r>
          </a:p>
        </p:txBody>
      </p:sp>
    </p:spTree>
  </p:cSld>
  <p:clrMapOvr>
    <a:masterClrMapping/>
  </p:clrMapOvr>
  <p:transition spd="med" advTm="53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4" descr="SDC1315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6136" y="2298001"/>
            <a:ext cx="2898532" cy="217423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64" name="Picture 6" descr="SDC1317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312107"/>
            <a:ext cx="1953643" cy="21601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0965" name="Picture 7" descr="SDC1318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11994"/>
            <a:ext cx="2836327" cy="21602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0966" name="Picture 8" descr="SDC1320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32" y="4670558"/>
            <a:ext cx="2316434" cy="2044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3803" name="Picture 11" descr="C:\Users\Староста\Desktop\Rjkktl;\IMG_348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1936" y="4670558"/>
            <a:ext cx="2743357" cy="2044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57250" y="1304925"/>
            <a:ext cx="8358188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ts val="3000"/>
              </a:lnSpc>
            </a:pPr>
            <a: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  <a:t>Второй чемпионат WorldSkills Свердловской области – 2014</a:t>
            </a:r>
            <a:b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>
                <a:solidFill>
                  <a:srgbClr val="376092"/>
                </a:solidFill>
                <a:latin typeface="Arial" charset="0"/>
                <a:cs typeface="Arial" charset="0"/>
              </a:rPr>
              <a:t>номинация «косметология»</a:t>
            </a:r>
          </a:p>
        </p:txBody>
      </p:sp>
      <p:pic>
        <p:nvPicPr>
          <p:cNvPr id="107527" name="Picture 7" descr="C:\Users\Староста\Desktop\Rjkktl;\Скан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00" y="4714883"/>
            <a:ext cx="1438362" cy="19783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2234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5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4" descr="SDC1317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939" y="2670243"/>
            <a:ext cx="2445341" cy="3187649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7526" name="Picture 6" descr="C:\Users\Староста\Desktop\Rjkktl;\IMG_34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50" y="2670244"/>
            <a:ext cx="2241207" cy="3165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1989" name="Picture 6" descr="1000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55" y="2670244"/>
            <a:ext cx="2305561" cy="31656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2875" y="1519238"/>
            <a:ext cx="9323388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  <a:t>Второй чемпионат WorldSkills Свердловской области – 2014</a:t>
            </a:r>
          </a:p>
          <a:p>
            <a:pPr algn="ctr" eaLnBrk="1" hangingPunct="1"/>
            <a:r>
              <a:rPr lang="ru-RU" sz="2400" b="1" i="1">
                <a:solidFill>
                  <a:srgbClr val="376092"/>
                </a:solidFill>
                <a:latin typeface="Arial" charset="0"/>
                <a:cs typeface="Arial" charset="0"/>
              </a:rPr>
              <a:t>номинация «парикмахер»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3255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40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IMG_20140413_18033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31" y="2370131"/>
            <a:ext cx="2315416" cy="3124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3012" name="Picture 5" descr="SDC1317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621452"/>
            <a:ext cx="2903863" cy="2022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3014" name="Picture 8" descr="IMG_20140413_18032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77" y="1750591"/>
            <a:ext cx="1892068" cy="26384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7524" name="Picture 4" descr="1000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63" y="2371718"/>
            <a:ext cx="2267325" cy="3180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71500" y="1071563"/>
            <a:ext cx="9323388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sz="1900" b="1" i="1">
                <a:solidFill>
                  <a:srgbClr val="376092"/>
                </a:solidFill>
                <a:latin typeface="Arial" charset="0"/>
                <a:cs typeface="Arial" charset="0"/>
              </a:rPr>
              <a:t>Второй чемпионат WorldSkills Свердловской области – 2014</a:t>
            </a:r>
          </a:p>
          <a:p>
            <a:pPr algn="ctr" eaLnBrk="1" hangingPunct="1"/>
            <a:r>
              <a:rPr lang="ru-RU" sz="2400" b="1" i="1">
                <a:solidFill>
                  <a:srgbClr val="376092"/>
                </a:solidFill>
                <a:latin typeface="Arial" charset="0"/>
                <a:cs typeface="Arial" charset="0"/>
              </a:rPr>
              <a:t>номинация «модельер»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4280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53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>
          <a:xfrm>
            <a:off x="750888" y="1125538"/>
            <a:ext cx="8229600" cy="922337"/>
          </a:xfrm>
        </p:spPr>
        <p:txBody>
          <a:bodyPr/>
          <a:lstStyle/>
          <a:p>
            <a:r>
              <a:rPr lang="ru-RU" sz="2000" b="1" i="1" smtClean="0">
                <a:solidFill>
                  <a:srgbClr val="376092"/>
                </a:solidFill>
                <a:latin typeface="Arial" charset="0"/>
              </a:rPr>
              <a:t>Национальный  Чемпионат </a:t>
            </a:r>
            <a:br>
              <a:rPr lang="ru-RU" sz="2000" b="1" i="1" smtClean="0">
                <a:solidFill>
                  <a:srgbClr val="376092"/>
                </a:solidFill>
                <a:latin typeface="Arial" charset="0"/>
              </a:rPr>
            </a:br>
            <a:r>
              <a:rPr lang="ru-RU" sz="2000" b="1" i="1" smtClean="0">
                <a:solidFill>
                  <a:srgbClr val="376092"/>
                </a:solidFill>
                <a:latin typeface="Arial" charset="0"/>
              </a:rPr>
              <a:t>WorldSkills Russia Москва-2013, Казань-2014</a:t>
            </a:r>
            <a:r>
              <a:rPr lang="ru-RU" sz="2000" smtClean="0">
                <a:latin typeface="Arial" charset="0"/>
              </a:rPr>
              <a:t> </a:t>
            </a:r>
          </a:p>
        </p:txBody>
      </p:sp>
      <p:pic>
        <p:nvPicPr>
          <p:cNvPr id="44035" name="Picture 9" descr="Кислицына Вера за работо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3059261" cy="2294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4036" name="Рисунок 5" descr="G:\БАЗА ФОТО КОЛЛЕДЖА\WORDSKILLS\Кислицына и Завескина с сертификатом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4572008"/>
            <a:ext cx="2714644" cy="21183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4041" name="Picture 9" descr="DSC0108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75" y="2000240"/>
            <a:ext cx="2916607" cy="2227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043" name="Picture 11" descr="DSC0139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06" y="4436669"/>
            <a:ext cx="2941736" cy="22070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4042" name="Picture 10" descr="DSC0134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071810"/>
            <a:ext cx="2952750" cy="2320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5305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20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/>
          </p:cNvSpPr>
          <p:nvPr>
            <p:ph type="title"/>
          </p:nvPr>
        </p:nvSpPr>
        <p:spPr>
          <a:xfrm>
            <a:off x="468313" y="1214438"/>
            <a:ext cx="8604250" cy="1143000"/>
          </a:xfrm>
        </p:spPr>
        <p:txBody>
          <a:bodyPr/>
          <a:lstStyle/>
          <a:p>
            <a:pPr>
              <a:defRPr/>
            </a:pP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Межрегиональный Чемпионат по парикмахерскому искусству и декоративной косметике «Уральские берега»-2016</a:t>
            </a:r>
          </a:p>
        </p:txBody>
      </p:sp>
      <p:pic>
        <p:nvPicPr>
          <p:cNvPr id="115716" name="Picture 4" descr="Диплом колледжу за 1 место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5802" y="2686296"/>
            <a:ext cx="4455820" cy="3152015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1317625" y="6211888"/>
            <a:ext cx="6281738" cy="396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Диплом за 1  место среди учебных заведений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632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2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/>
          </p:nvPr>
        </p:nvSpPr>
        <p:spPr>
          <a:xfrm>
            <a:off x="468313" y="1133475"/>
            <a:ext cx="8675687" cy="1143000"/>
          </a:xfrm>
        </p:spPr>
        <p:txBody>
          <a:bodyPr/>
          <a:lstStyle/>
          <a:p>
            <a:pPr>
              <a:defRPr/>
            </a:pP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r>
              <a:rPr lang="en-US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XVIII</a:t>
            </a: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Межрегиональный Чемпионат по парикмахерскому искусству и декоративной косметике «Уральские берега»</a:t>
            </a:r>
          </a:p>
        </p:txBody>
      </p:sp>
      <p:pic>
        <p:nvPicPr>
          <p:cNvPr id="48133" name="Picture 6" descr="DSCN768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282" y="2516287"/>
            <a:ext cx="2947195" cy="2908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8134" name="Picture 8" descr="DSCN77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06" y="2536924"/>
            <a:ext cx="2237482" cy="2908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7350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5" descr="DSCN791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7425" y="2524348"/>
            <a:ext cx="3173557" cy="2908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8137" name="Picture 9" descr="img00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680644"/>
            <a:ext cx="2786082" cy="2010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357188" y="5715000"/>
            <a:ext cx="5040312" cy="91598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 место в номинации  </a:t>
            </a:r>
          </a:p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Фантазийный конкурс. Триумф невест. </a:t>
            </a:r>
          </a:p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Свадебное плетение</a:t>
            </a:r>
          </a:p>
        </p:txBody>
      </p:sp>
    </p:spTree>
  </p:cSld>
  <p:clrMapOvr>
    <a:masterClrMapping/>
  </p:clrMapOvr>
  <p:transition spd="med" advTm="51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468313" y="981075"/>
            <a:ext cx="8485187" cy="1143000"/>
          </a:xfrm>
        </p:spPr>
        <p:txBody>
          <a:bodyPr/>
          <a:lstStyle/>
          <a:p>
            <a:pPr>
              <a:defRPr/>
            </a:pPr>
            <a:r>
              <a:rPr lang="en-US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XVIII</a:t>
            </a: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Межрегиональный Чемпионат по парикмахерскому искусству и декоративной косметике «Уральские берега»</a:t>
            </a:r>
          </a:p>
        </p:txBody>
      </p:sp>
      <p:pic>
        <p:nvPicPr>
          <p:cNvPr id="49155" name="Picture 4" descr="DSCN791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236" y="4374610"/>
            <a:ext cx="3122070" cy="2340538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9156" name="Picture 5" descr="DSCN790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4466" y="1988840"/>
            <a:ext cx="2453998" cy="21426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9157" name="Picture 6" descr="DSCN788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406" y="1988840"/>
            <a:ext cx="1988905" cy="21426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9158" name="Picture 7" descr="DSCN779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88840"/>
            <a:ext cx="2858979" cy="21426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49162" name="Picture 10" descr="Белоусова К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4929198"/>
            <a:ext cx="2214578" cy="1669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9163" name="Picture 11" descr="Белоусова К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929198"/>
            <a:ext cx="2201862" cy="1657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3643313" y="4221163"/>
            <a:ext cx="5788025" cy="6413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 и 2 место в номинации  </a:t>
            </a:r>
          </a:p>
          <a:p>
            <a:pPr algn="ctr" eaLnBrk="1" hangingPunct="1">
              <a:defRPr/>
            </a:pPr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«уход за лицом», «уход за телом»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8379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0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9" descr="DSCN818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1942"/>
            <a:ext cx="3434796" cy="26031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914400" y="105251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XVIII</a:t>
            </a: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Межрегиональный Чемпионат по парикмахерскому искусству и декоративной косметике «Уральские берега» </a:t>
            </a:r>
            <a:b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</a:br>
            <a:endParaRPr lang="ru-RU" sz="2000" b="1" i="1" smtClean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50180" name="Picture 4" descr="DSCN79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6" y="1882340"/>
            <a:ext cx="1530205" cy="2201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50181" name="Picture 6" descr="DSCN797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4" y="4331059"/>
            <a:ext cx="1528621" cy="22761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50182" name="Picture 7" descr="DSCN800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857364"/>
            <a:ext cx="2152548" cy="30012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50184" name="Picture 10" descr="DSCN819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06" y="3143248"/>
            <a:ext cx="1538691" cy="2202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9400" name="Rectangle 13"/>
          <p:cNvSpPr>
            <a:spLocks noChangeArrowheads="1"/>
          </p:cNvSpPr>
          <p:nvPr/>
        </p:nvSpPr>
        <p:spPr bwMode="auto">
          <a:xfrm>
            <a:off x="4357688" y="1857375"/>
            <a:ext cx="4786312" cy="1016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i="1">
                <a:solidFill>
                  <a:schemeClr val="tx2"/>
                </a:solidFill>
                <a:latin typeface="Arial" charset="0"/>
                <a:cs typeface="Arial" charset="0"/>
              </a:rPr>
              <a:t>1 место в номинации «FULLFASHIONLOOK» </a:t>
            </a:r>
          </a:p>
          <a:p>
            <a:pPr algn="ctr"/>
            <a:r>
              <a:rPr lang="ru-RU" sz="2000" b="1" i="1">
                <a:solidFill>
                  <a:schemeClr val="tx2"/>
                </a:solidFill>
                <a:latin typeface="Arial" charset="0"/>
                <a:cs typeface="Arial" charset="0"/>
              </a:rPr>
              <a:t> мужские мастера </a:t>
            </a:r>
          </a:p>
        </p:txBody>
      </p:sp>
      <p:pic>
        <p:nvPicPr>
          <p:cNvPr id="50190" name="Picture 14" descr="img00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585" y="5072074"/>
            <a:ext cx="2183663" cy="15241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5940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82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188913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0419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60420" name="Rectangle 7"/>
          <p:cNvSpPr>
            <a:spLocks noChangeArrowheads="1"/>
          </p:cNvSpPr>
          <p:nvPr/>
        </p:nvSpPr>
        <p:spPr bwMode="auto">
          <a:xfrm>
            <a:off x="395288" y="2060575"/>
            <a:ext cx="8497887" cy="396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2000" b="1" i="1">
              <a:solidFill>
                <a:srgbClr val="FFFFCC"/>
              </a:solidFill>
            </a:endParaRPr>
          </a:p>
        </p:txBody>
      </p:sp>
      <p:pic>
        <p:nvPicPr>
          <p:cNvPr id="51208" name="Picture 13" descr="1000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52" y="2592535"/>
            <a:ext cx="2655356" cy="1870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042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0" y="1571625"/>
            <a:ext cx="91440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VI</a:t>
            </a:r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Олимпийские соревнования по парикмахерскому искусству и декоративной косметике по Урало-Сибирскому региону </a:t>
            </a:r>
          </a:p>
        </p:txBody>
      </p:sp>
      <p:pic>
        <p:nvPicPr>
          <p:cNvPr id="39949" name="Picture 13" descr="1000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3" y="4714884"/>
            <a:ext cx="2698321" cy="19288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39948" name="Picture 12" descr="SDC1379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886" y="2941544"/>
            <a:ext cx="1529598" cy="2773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51215" name="Picture 15" descr="%D0%A0%D0%B8%D1%81%D1%83%D0%BD%D0%BE%D0%BA1(8)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636838"/>
            <a:ext cx="3613150" cy="3613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0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/>
          </p:cNvSpPr>
          <p:nvPr>
            <p:ph type="body" idx="1"/>
          </p:nvPr>
        </p:nvSpPr>
        <p:spPr>
          <a:xfrm>
            <a:off x="0" y="1743075"/>
            <a:ext cx="9144000" cy="11811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000" dirty="0" smtClean="0"/>
              <a:t>     </a:t>
            </a:r>
            <a:r>
              <a:rPr lang="ru-RU" sz="20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Международные Олимпийские соревнования по парикмахерскому искусству, нейл – дизайну и декоративной косметике</a:t>
            </a:r>
          </a:p>
          <a:p>
            <a:pPr algn="ctr">
              <a:buFont typeface="Arial" charset="0"/>
              <a:buNone/>
            </a:pPr>
            <a:r>
              <a:rPr lang="ru-RU" sz="20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    «Невские берега» г. Санкт – Петербург</a:t>
            </a: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1444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0" descr="%D0%A0%D0%B8%D1%81%D1%83%D0%BD%D0%BE%D0%BA8(1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857496"/>
            <a:ext cx="1927225" cy="2592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1446" name="Rectangle 11"/>
          <p:cNvSpPr>
            <a:spLocks noChangeArrowheads="1"/>
          </p:cNvSpPr>
          <p:nvPr/>
        </p:nvSpPr>
        <p:spPr bwMode="auto">
          <a:xfrm>
            <a:off x="1285875" y="5929313"/>
            <a:ext cx="5867400" cy="6159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ru-RU" sz="2000" b="1" i="1">
                <a:solidFill>
                  <a:schemeClr val="tx2"/>
                </a:solidFill>
                <a:latin typeface="Arial" charset="0"/>
                <a:cs typeface="Arial" charset="0"/>
              </a:rPr>
              <a:t>В номинации  «Подиумный макияж» призовое 5 место!!! </a:t>
            </a:r>
          </a:p>
        </p:txBody>
      </p:sp>
      <p:pic>
        <p:nvPicPr>
          <p:cNvPr id="52237" name="Picture 13" descr="%D0%A0%D0%B8%D1%81%D1%83%D0%BD%D0%BE%D0%BA10(1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857496"/>
            <a:ext cx="1228498" cy="2571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2239" name="Picture 15" descr="%D0%A0%D0%B8%D1%81%D1%83%D0%BD%D0%BE%D0%BA9(1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857496"/>
            <a:ext cx="1918059" cy="2571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2241" name="Picture 17" descr="%D0%A0%D0%B8%D1%81%D1%83%D0%BD%D0%BE%D0%BA11(1)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857496"/>
            <a:ext cx="1928826" cy="25881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14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2214563"/>
            <a:ext cx="9144000" cy="27146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3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Учебно-лабораторная база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172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6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ChangeArrowheads="1"/>
          </p:cNvSpPr>
          <p:nvPr/>
        </p:nvSpPr>
        <p:spPr bwMode="auto">
          <a:xfrm>
            <a:off x="395288" y="2060575"/>
            <a:ext cx="8497887" cy="396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2000" b="1" i="1">
              <a:solidFill>
                <a:srgbClr val="FFFFCC"/>
              </a:solidFill>
            </a:endParaRPr>
          </a:p>
        </p:txBody>
      </p:sp>
      <p:sp>
        <p:nvSpPr>
          <p:cNvPr id="62467" name="Rectangle 8"/>
          <p:cNvSpPr>
            <a:spLocks noChangeArrowheads="1"/>
          </p:cNvSpPr>
          <p:nvPr/>
        </p:nvSpPr>
        <p:spPr bwMode="auto">
          <a:xfrm>
            <a:off x="395288" y="3959225"/>
            <a:ext cx="8424862" cy="762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 eaLnBrk="1" hangingPunct="1"/>
            <a:endParaRPr lang="ru-RU" sz="4400" b="1"/>
          </a:p>
        </p:txBody>
      </p:sp>
      <p:pic>
        <p:nvPicPr>
          <p:cNvPr id="56328" name="Picture 10" descr="RaEp_ZXRnt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112" y="2655883"/>
            <a:ext cx="2993782" cy="33115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29" name="Picture 11" descr="tT_ZmLwlSF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86" y="2730487"/>
            <a:ext cx="1868487" cy="2808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6330" name="Picture 12" descr="3p14Bc9k2hQ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81" y="2805518"/>
            <a:ext cx="1950108" cy="2931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0" y="1196975"/>
            <a:ext cx="9144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Х  Международный конкурс </a:t>
            </a:r>
          </a:p>
          <a:p>
            <a:pPr algn="ctr">
              <a:defRPr/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молодых дизайнеров «Русский силуэт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247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1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>
          <a:xfrm>
            <a:off x="457200" y="1214438"/>
            <a:ext cx="8229600" cy="1143000"/>
          </a:xfrm>
        </p:spPr>
        <p:txBody>
          <a:bodyPr/>
          <a:lstStyle/>
          <a:p>
            <a:r>
              <a:rPr lang="ru-RU" sz="2000" b="1" i="1" smtClean="0">
                <a:solidFill>
                  <a:srgbClr val="376092"/>
                </a:solidFill>
                <a:latin typeface="Arial" charset="0"/>
              </a:rPr>
              <a:t>Дипломные работы студентов </a:t>
            </a:r>
            <a:br>
              <a:rPr lang="ru-RU" sz="2000" b="1" i="1" smtClean="0">
                <a:solidFill>
                  <a:srgbClr val="376092"/>
                </a:solidFill>
                <a:latin typeface="Arial" charset="0"/>
              </a:rPr>
            </a:br>
            <a:r>
              <a:rPr lang="ru-RU" sz="2000" b="1" i="1" smtClean="0">
                <a:solidFill>
                  <a:srgbClr val="376092"/>
                </a:solidFill>
                <a:latin typeface="Arial" charset="0"/>
              </a:rPr>
              <a:t>специальности «Декоративно-прикладное искусство и народные промыслы»</a:t>
            </a:r>
          </a:p>
        </p:txBody>
      </p:sp>
      <p:pic>
        <p:nvPicPr>
          <p:cNvPr id="65553" name="Picture 1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2357430"/>
            <a:ext cx="8012113" cy="3949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349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1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служить россии песни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949" y="3436432"/>
            <a:ext cx="2002550" cy="2793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xfrm>
            <a:off x="-396875" y="1844675"/>
            <a:ext cx="4824413" cy="863600"/>
          </a:xfrm>
        </p:spPr>
        <p:txBody>
          <a:bodyPr/>
          <a:lstStyle/>
          <a:p>
            <a:pPr lvl="2" algn="ctr">
              <a:lnSpc>
                <a:spcPct val="80000"/>
              </a:lnSpc>
              <a:buFont typeface="Arial" charset="0"/>
              <a:buNone/>
            </a:pPr>
            <a:r>
              <a:rPr lang="ru-RU" sz="2000" b="1" i="1" dirty="0" smtClean="0">
                <a:solidFill>
                  <a:srgbClr val="376092"/>
                </a:solidFill>
                <a:latin typeface="Arial" charset="0"/>
              </a:rPr>
              <a:t>Фестиваль творчества</a:t>
            </a:r>
          </a:p>
          <a:p>
            <a:pPr lvl="2" algn="ctr">
              <a:lnSpc>
                <a:spcPct val="80000"/>
              </a:lnSpc>
              <a:buFont typeface="Arial" charset="0"/>
              <a:buNone/>
            </a:pPr>
            <a:r>
              <a:rPr lang="ru-RU" sz="2000" b="1" i="1" dirty="0" smtClean="0">
                <a:solidFill>
                  <a:srgbClr val="376092"/>
                </a:solidFill>
                <a:latin typeface="Arial" charset="0"/>
              </a:rPr>
              <a:t> «Звездный час»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4517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6" name="Picture 20" descr="%D0%BD%D0%B0%D0%B3%D1%80%D0%B0%D0%B6%D0%B4%D0%B5%D0%BD%D0%B8%D0%B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71745"/>
            <a:ext cx="2953243" cy="2214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0434" name="Picture 18" descr="%D0%B1%D0%B0%D0%B4%D0%B8%D1%80%D0%BE%D0%B2%D0%B0%20%D1%88%D0%BA%D0%BE%D0%BB%D0%B0%20%D0%BF%D0%BE%D0%BB%D0%B8%D1%86%D0%B8%D0%B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000504"/>
            <a:ext cx="1835652" cy="2578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4520" name="Rectangle 21"/>
          <p:cNvSpPr>
            <a:spLocks noChangeArrowheads="1"/>
          </p:cNvSpPr>
          <p:nvPr/>
        </p:nvSpPr>
        <p:spPr bwMode="auto">
          <a:xfrm>
            <a:off x="4572000" y="1628775"/>
            <a:ext cx="4572000" cy="10064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  <a:t>Фестиваль-конкурс </a:t>
            </a:r>
          </a:p>
          <a:p>
            <a:pPr algn="ctr" eaLnBrk="1" hangingPunct="1"/>
            <a: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  <a:t>гражданско-патриотической песни «Служить России»</a:t>
            </a:r>
          </a:p>
        </p:txBody>
      </p:sp>
      <p:pic>
        <p:nvPicPr>
          <p:cNvPr id="114693" name="Picture 5" descr="фестиваль песни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50" y="2797814"/>
            <a:ext cx="2049361" cy="29067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511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2" name="Picture 6" descr="1000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13" y="2432050"/>
            <a:ext cx="2640012" cy="3816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0" y="1484313"/>
            <a:ext cx="9144000" cy="830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Окружной турнир по военно-прикладным </a:t>
            </a:r>
          </a:p>
          <a:p>
            <a:pPr algn="ctr" eaLnBrk="1" hangingPunct="1"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видам спорта «Игры настоящих мужчин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554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8" name="Picture 14" descr="%D0%A0%D0%B8%D1%81%D1%83%D0%BD%D0%BE%D0%BA2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4321175" cy="3248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446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85" y="2057401"/>
            <a:ext cx="1966663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244" y="2057400"/>
            <a:ext cx="194310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1331913" y="1484313"/>
            <a:ext cx="6553200" cy="461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Спортивные достижения студентов</a:t>
            </a:r>
          </a:p>
        </p:txBody>
      </p:sp>
      <p:pic>
        <p:nvPicPr>
          <p:cNvPr id="112650" name="Picture 10" descr="1000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57401"/>
            <a:ext cx="1927636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6567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picture"/>
          <p:cNvPicPr preferRelativeResize="0">
            <a:picLocks noGrp="1" noChangeArrowheads="1"/>
          </p:cNvPicPr>
          <p:nvPr>
            <p:ph type="body"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744" y="4005064"/>
            <a:ext cx="1749424" cy="271489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49" name="Picture 9" descr="самый некурящий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72" y="4005064"/>
            <a:ext cx="189936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415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endParaRPr lang="ru-RU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Arial" charset="0"/>
              <a:buNone/>
              <a:defRPr/>
            </a:pPr>
            <a:endParaRPr lang="ru-RU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Arial" charset="0"/>
              <a:buNone/>
              <a:defRPr/>
            </a:pPr>
            <a:r>
              <a:rPr lang="ru-RU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ДОСТИЖЕНИЯ ПРЕПОДАВАТЕЛЕЙ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7588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21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>
          <a:xfrm>
            <a:off x="457200" y="1362075"/>
            <a:ext cx="8229600" cy="965200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Участники областного конкурса</a:t>
            </a:r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методической продукции педагогических работников</a:t>
            </a:r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по профессиональной ориентации</a:t>
            </a:r>
          </a:p>
        </p:txBody>
      </p:sp>
      <p:pic>
        <p:nvPicPr>
          <p:cNvPr id="118788" name="Picture 4" descr="1000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896"/>
            <a:ext cx="3095625" cy="24368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18789" name="Picture 5" descr="1000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470970" cy="2447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18790" name="Picture 6" descr="1000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09342"/>
            <a:ext cx="3467667" cy="24478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8615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17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/>
          </p:cNvSpPr>
          <p:nvPr>
            <p:ph type="body" idx="1"/>
          </p:nvPr>
        </p:nvSpPr>
        <p:spPr>
          <a:xfrm>
            <a:off x="0" y="1052513"/>
            <a:ext cx="9144000" cy="1323975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8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</a:t>
            </a: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Участники</a:t>
            </a:r>
            <a:r>
              <a:rPr lang="ru-RU" sz="28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областного конкурса методической продукции </a:t>
            </a:r>
          </a:p>
          <a:p>
            <a:pPr algn="ctr">
              <a:buFont typeface="Arial" charset="0"/>
              <a:buNone/>
              <a:defRPr/>
            </a:pP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среди педагогов профессиональных </a:t>
            </a:r>
          </a:p>
          <a:p>
            <a:pPr algn="ctr">
              <a:buFont typeface="Arial" charset="0"/>
              <a:buNone/>
              <a:defRPr/>
            </a:pPr>
            <a:r>
              <a:rPr lang="ru-RU" sz="2000" b="1" i="1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образовательных организаций Свердловской области</a:t>
            </a:r>
            <a:endParaRPr lang="ru-RU" sz="2000" b="1" i="1" smtClean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pic>
        <p:nvPicPr>
          <p:cNvPr id="88069" name="Picture 5" descr="100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90" y="2565400"/>
            <a:ext cx="2744788" cy="3895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8070" name="Picture 6" descr="100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48065"/>
            <a:ext cx="2579712" cy="3660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8071" name="Picture 7" descr="100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88" y="2648065"/>
            <a:ext cx="2582476" cy="36606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68313" y="0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69639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908050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4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/>
          </p:cNvSpPr>
          <p:nvPr>
            <p:ph type="body" idx="1"/>
          </p:nvPr>
        </p:nvSpPr>
        <p:spPr>
          <a:xfrm>
            <a:off x="-1692275" y="1700213"/>
            <a:ext cx="9144000" cy="1181100"/>
          </a:xfrm>
        </p:spPr>
        <p:txBody>
          <a:bodyPr/>
          <a:lstStyle/>
          <a:p>
            <a:pPr algn="ctr"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Областной конкурс </a:t>
            </a:r>
          </a:p>
          <a:p>
            <a:pPr algn="ctr"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«Учитель-профессия мужская»</a:t>
            </a:r>
          </a:p>
          <a:p>
            <a:pPr algn="ctr">
              <a:buFont typeface="Arial" charset="0"/>
              <a:buNone/>
              <a:defRPr/>
            </a:pPr>
            <a:endParaRPr lang="ru-RU" sz="20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Arial" charset="0"/>
              <a:buNone/>
              <a:defRPr/>
            </a:pPr>
            <a:endParaRPr lang="ru-RU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Arial" charset="0"/>
              <a:buNone/>
              <a:defRPr/>
            </a:pPr>
            <a:r>
              <a:rPr lang="ru-RU" dirty="0" smtClean="0"/>
              <a:t> </a:t>
            </a:r>
            <a:endParaRPr lang="ru-RU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Arial" charset="0"/>
              <a:buNone/>
              <a:defRPr/>
            </a:pPr>
            <a:endParaRPr lang="ru-RU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98" y="3023262"/>
            <a:ext cx="1886318" cy="25915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9094" name="Picture 6" descr="Скворцов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8" y="2695820"/>
            <a:ext cx="1844357" cy="2773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0662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5651500" y="2205038"/>
            <a:ext cx="3141663" cy="762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Областной конкурс 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«Учитель года</a:t>
            </a:r>
            <a:r>
              <a:rPr lang="ru-RU" sz="2000" b="1" i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»</a:t>
            </a:r>
            <a:endParaRPr lang="ru-RU" sz="2000" b="1" i="1" dirty="0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5805488"/>
            <a:ext cx="4572000" cy="8255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Участник конкурса: </a:t>
            </a:r>
          </a:p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Ю.В.Скворцов, преподаватель ОБЖ, кандидат военных наук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4572000" y="5734050"/>
            <a:ext cx="4572000" cy="8255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Участник конкурса: </a:t>
            </a:r>
          </a:p>
          <a:p>
            <a:pPr algn="ctr" eaLnBrk="1" hangingPunct="1">
              <a:defRPr/>
            </a:pPr>
            <a:r>
              <a:rPr lang="ru-RU" sz="16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А.Н.Южаков, преподаватель, руководитель физического воспитания</a:t>
            </a:r>
          </a:p>
        </p:txBody>
      </p:sp>
      <p:pic>
        <p:nvPicPr>
          <p:cNvPr id="70668" name="Picture 12" descr="\\Hp\teachers$\Глебова Н.Б\Южаков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3000372"/>
            <a:ext cx="1553608" cy="26130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44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/>
          </p:cNvSpPr>
          <p:nvPr>
            <p:ph type="body" idx="1"/>
          </p:nvPr>
        </p:nvSpPr>
        <p:spPr>
          <a:xfrm>
            <a:off x="0" y="1268413"/>
            <a:ext cx="9144000" cy="892175"/>
          </a:xfrm>
        </p:spPr>
        <p:txBody>
          <a:bodyPr/>
          <a:lstStyle/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IIV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Специализированная выставка </a:t>
            </a:r>
          </a:p>
          <a:p>
            <a:pPr algn="ctr">
              <a:lnSpc>
                <a:spcPct val="90000"/>
              </a:lnSpc>
              <a:buFont typeface="Arial" charset="0"/>
              <a:buNone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«Образование. Работа. Карьера. Книги»</a:t>
            </a:r>
          </a:p>
        </p:txBody>
      </p:sp>
      <p:pic>
        <p:nvPicPr>
          <p:cNvPr id="109572" name="Picture 4" descr="Абдулхакова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" y="2349500"/>
            <a:ext cx="1731963" cy="2447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9574" name="Picture 6" descr="Жданова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76" y="2353692"/>
            <a:ext cx="1728672" cy="24437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9577" name="Picture 9" descr="Скрябина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156" y="2366392"/>
            <a:ext cx="1717950" cy="24310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9581" name="Picture 13" descr="Шарафутдинова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61" y="2366392"/>
            <a:ext cx="1720336" cy="24310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1688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5" descr="Бражник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18" y="4221163"/>
            <a:ext cx="1747093" cy="2471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9576" name="Picture 8" descr="Кривоногова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42" y="4252243"/>
            <a:ext cx="1726401" cy="2440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09580" name="Picture 12" descr="Яковлева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45" y="4221162"/>
            <a:ext cx="1743771" cy="24715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445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pic>
        <p:nvPicPr>
          <p:cNvPr id="14351" name="Picture 15" descr="DSC0335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766" y="2071678"/>
            <a:ext cx="2732607" cy="2121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20" name="Picture 16" descr="303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3" y="2071679"/>
            <a:ext cx="3065852" cy="21569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143000"/>
            <a:ext cx="9144000" cy="10001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Лаборатории стилистики,</a:t>
            </a:r>
            <a:r>
              <a:rPr lang="en-US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sz="2000" b="1" i="1" dirty="0" err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визажа</a:t>
            </a: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и парикмахерского искусства</a:t>
            </a:r>
            <a:endParaRPr lang="ru-RU" sz="20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8199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9" descr="DSC0250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40" y="4500570"/>
            <a:ext cx="2737970" cy="2071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204" name="Picture 12" descr="IMG_022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53515"/>
            <a:ext cx="3027360" cy="20187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06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8" name="Picture 10" descr="Благодарность Глебова Н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9343"/>
            <a:ext cx="1944216" cy="27297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2707" name="Rectangle 3"/>
          <p:cNvSpPr>
            <a:spLocks noGrp="1"/>
          </p:cNvSpPr>
          <p:nvPr>
            <p:ph type="body" idx="1"/>
          </p:nvPr>
        </p:nvSpPr>
        <p:spPr>
          <a:xfrm>
            <a:off x="4356100" y="5589588"/>
            <a:ext cx="5761038" cy="1036637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6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Участие в проведении эстафеты </a:t>
            </a:r>
          </a:p>
          <a:p>
            <a:pPr algn="ctr">
              <a:buFont typeface="Arial" charset="0"/>
              <a:buNone/>
            </a:pPr>
            <a:r>
              <a:rPr lang="ru-RU" sz="16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параолимпийского огня</a:t>
            </a:r>
          </a:p>
          <a:p>
            <a:pPr algn="ctr">
              <a:buFont typeface="Arial" charset="0"/>
              <a:buNone/>
            </a:pPr>
            <a:r>
              <a:rPr lang="ru-RU" sz="16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28.02.2014 г.Екатеринбург</a:t>
            </a:r>
          </a:p>
          <a:p>
            <a:endParaRPr lang="ru-RU" sz="1800" smtClean="0"/>
          </a:p>
        </p:txBody>
      </p:sp>
      <p:pic>
        <p:nvPicPr>
          <p:cNvPr id="69636" name="Picture 4" descr="коллективу колледж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972" y="2069343"/>
            <a:ext cx="2445404" cy="34019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69639" name="Picture 7" descr="img0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9345"/>
            <a:ext cx="2109147" cy="272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3739" name="Picture 11" descr="100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069346"/>
            <a:ext cx="1928491" cy="272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2711" name="Rectangle 12"/>
          <p:cNvSpPr>
            <a:spLocks noChangeArrowheads="1"/>
          </p:cNvSpPr>
          <p:nvPr/>
        </p:nvSpPr>
        <p:spPr bwMode="auto">
          <a:xfrm>
            <a:off x="539750" y="5013325"/>
            <a:ext cx="4572000" cy="13144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Практика студентов специальности «Гостиничный сервис» </a:t>
            </a:r>
          </a:p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в г. Сочи во время ХХII олимпийских зимних игр</a:t>
            </a:r>
          </a:p>
          <a:p>
            <a:pPr algn="ctr" eaLnBrk="1" hangingPunct="1"/>
            <a:endParaRPr lang="ru-RU" sz="1600" b="1" i="1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271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26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1000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0" y="2143116"/>
            <a:ext cx="4391025" cy="3106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64" name="Picture 4" descr="1002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16" y="2155813"/>
            <a:ext cx="2207222" cy="3147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3733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4" name="Rectangle 7"/>
          <p:cNvSpPr>
            <a:spLocks noChangeArrowheads="1"/>
          </p:cNvSpPr>
          <p:nvPr/>
        </p:nvSpPr>
        <p:spPr bwMode="auto">
          <a:xfrm>
            <a:off x="684213" y="5556250"/>
            <a:ext cx="4572000" cy="8255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Конкурс проектов </a:t>
            </a:r>
          </a:p>
          <a:p>
            <a:pPr algn="ctr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«Инновации в туризме и гостеприимстве»</a:t>
            </a:r>
          </a:p>
        </p:txBody>
      </p:sp>
      <p:sp>
        <p:nvSpPr>
          <p:cNvPr id="73735" name="Rectangle 8"/>
          <p:cNvSpPr>
            <a:spLocks noChangeArrowheads="1"/>
          </p:cNvSpPr>
          <p:nvPr/>
        </p:nvSpPr>
        <p:spPr bwMode="auto">
          <a:xfrm>
            <a:off x="4572000" y="5516563"/>
            <a:ext cx="4572000" cy="8255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Евразийская студенческая </a:t>
            </a:r>
          </a:p>
          <a:p>
            <a:pPr algn="ctr"/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олимпиада</a:t>
            </a:r>
          </a:p>
          <a:p>
            <a:pPr algn="ctr"/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«Технологии сервиса </a:t>
            </a:r>
            <a:r>
              <a:rPr lang="ru-RU" sz="16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»</a:t>
            </a:r>
            <a:endParaRPr lang="ru-RU" sz="16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 advTm="354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/>
          </p:cNvSpPr>
          <p:nvPr>
            <p:ph type="body" idx="1"/>
          </p:nvPr>
        </p:nvSpPr>
        <p:spPr>
          <a:xfrm>
            <a:off x="395288" y="5013325"/>
            <a:ext cx="4224337" cy="1844675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16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Областной  Фестиваль профессионального</a:t>
            </a:r>
          </a:p>
          <a:p>
            <a:pPr algn="ctr">
              <a:buFont typeface="Arial" charset="0"/>
              <a:buNone/>
            </a:pPr>
            <a:r>
              <a:rPr lang="ru-RU" sz="16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 мастерства педагогов ОУ сферы индустрии красоты</a:t>
            </a:r>
          </a:p>
        </p:txBody>
      </p:sp>
      <p:pic>
        <p:nvPicPr>
          <p:cNvPr id="90118" name="Picture 6" descr="сертификат Ждановой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91" y="1893770"/>
            <a:ext cx="3864678" cy="29831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4757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135063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4" descr="1000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11" y="1844824"/>
            <a:ext cx="2206350" cy="3032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4759" name="Rectangle 9"/>
          <p:cNvSpPr>
            <a:spLocks noChangeArrowheads="1"/>
          </p:cNvSpPr>
          <p:nvPr/>
        </p:nvSpPr>
        <p:spPr bwMode="auto">
          <a:xfrm>
            <a:off x="5076825" y="5183188"/>
            <a:ext cx="4119563" cy="8858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I</a:t>
            </a:r>
            <a:r>
              <a:rPr lang="ru-RU" sz="20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Х</a:t>
            </a:r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Международный конкурс </a:t>
            </a:r>
          </a:p>
          <a:p>
            <a:pPr algn="ctr" eaLnBrk="1" hangingPunct="1"/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молодых дизайнеров</a:t>
            </a:r>
          </a:p>
          <a:p>
            <a:pPr algn="ctr" eaLnBrk="1" hangingPunct="1"/>
            <a:r>
              <a:rPr lang="ru-RU" sz="1600" b="1" i="1" dirty="0">
                <a:solidFill>
                  <a:srgbClr val="376092"/>
                </a:solidFill>
                <a:latin typeface="Arial" charset="0"/>
                <a:cs typeface="Arial" charset="0"/>
              </a:rPr>
              <a:t> «</a:t>
            </a:r>
            <a:r>
              <a:rPr lang="ru-RU" sz="1600" b="1" i="1" dirty="0" smtClean="0">
                <a:solidFill>
                  <a:srgbClr val="376092"/>
                </a:solidFill>
                <a:latin typeface="Arial" charset="0"/>
                <a:cs typeface="Arial" charset="0"/>
              </a:rPr>
              <a:t>Дизайн-форма»</a:t>
            </a:r>
            <a:endParaRPr lang="ru-RU" sz="1600" b="1" i="1" dirty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 advTm="381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100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564" y="1214422"/>
            <a:ext cx="1327886" cy="18573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115717" name="Picture 5" descr="100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76" y="1285860"/>
            <a:ext cx="1276700" cy="1785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5781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2" name="Picture 12" descr="%D0%B1%D0%BB%D0%B0%D0%B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1" y="2692756"/>
            <a:ext cx="2035193" cy="2879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9028" name="Picture 4" descr="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500306"/>
            <a:ext cx="1825696" cy="25121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4500563" y="5472113"/>
            <a:ext cx="4572000" cy="13144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За подготовку студентов, занявших </a:t>
            </a:r>
          </a:p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3 место в Олимпиаде </a:t>
            </a:r>
          </a:p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профессионального мастерства </a:t>
            </a:r>
            <a:endParaRPr lang="en-US" sz="1600" b="1" i="1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по ОП художественного профиля и ОП «Портной»</a:t>
            </a:r>
          </a:p>
        </p:txBody>
      </p:sp>
      <p:sp>
        <p:nvSpPr>
          <p:cNvPr id="75785" name="Rectangle 12"/>
          <p:cNvSpPr>
            <a:spLocks noChangeArrowheads="1"/>
          </p:cNvSpPr>
          <p:nvPr/>
        </p:nvSpPr>
        <p:spPr bwMode="auto">
          <a:xfrm>
            <a:off x="1285875" y="1785938"/>
            <a:ext cx="4572000" cy="5810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Областной конкурс </a:t>
            </a:r>
          </a:p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поэтического творчества</a:t>
            </a:r>
          </a:p>
        </p:txBody>
      </p:sp>
      <p:sp>
        <p:nvSpPr>
          <p:cNvPr id="75786" name="Rectangle 13"/>
          <p:cNvSpPr>
            <a:spLocks noChangeArrowheads="1"/>
          </p:cNvSpPr>
          <p:nvPr/>
        </p:nvSpPr>
        <p:spPr bwMode="auto">
          <a:xfrm>
            <a:off x="-1000125" y="5675313"/>
            <a:ext cx="4572000" cy="8255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Всероссийский конкурс </a:t>
            </a:r>
          </a:p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сочинений-рассуждений</a:t>
            </a:r>
          </a:p>
          <a:p>
            <a:pPr algn="ctr" eaLnBrk="1" hangingPunct="1"/>
            <a:r>
              <a:rPr lang="ru-RU" sz="1600" b="1" i="1">
                <a:solidFill>
                  <a:srgbClr val="376092"/>
                </a:solidFill>
                <a:latin typeface="Arial" charset="0"/>
                <a:cs typeface="Arial" charset="0"/>
              </a:rPr>
              <a:t>«Точка зрения»</a:t>
            </a:r>
          </a:p>
        </p:txBody>
      </p:sp>
      <p:pic>
        <p:nvPicPr>
          <p:cNvPr id="75788" name="Picture 12" descr="E:\Студентики\goyo-BjKx5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271084"/>
            <a:ext cx="2928958" cy="2158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40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1557338"/>
            <a:ext cx="83629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n"/>
              <a:defRPr/>
            </a:pPr>
            <a:endParaRPr lang="en-US" sz="240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804" name="Text Box 10"/>
          <p:cNvSpPr txBox="1">
            <a:spLocks noChangeArrowheads="1"/>
          </p:cNvSpPr>
          <p:nvPr/>
        </p:nvSpPr>
        <p:spPr bwMode="auto">
          <a:xfrm>
            <a:off x="539750" y="5300663"/>
            <a:ext cx="1655763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395288" y="1844675"/>
            <a:ext cx="85074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CECFF"/>
                </a:solidFill>
              </a:rPr>
              <a:t/>
            </a:r>
            <a:br>
              <a:rPr lang="ru-RU" sz="2800" b="1" dirty="0">
                <a:solidFill>
                  <a:srgbClr val="CCECFF"/>
                </a:solidFill>
              </a:rPr>
            </a:b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Колледж-центр сетевого взаимодействия</a:t>
            </a:r>
          </a:p>
        </p:txBody>
      </p:sp>
      <p:sp>
        <p:nvSpPr>
          <p:cNvPr id="76806" name="Line 8"/>
          <p:cNvSpPr>
            <a:spLocks noChangeShapeType="1"/>
          </p:cNvSpPr>
          <p:nvPr/>
        </p:nvSpPr>
        <p:spPr bwMode="auto">
          <a:xfrm flipH="1">
            <a:off x="1835150" y="4076700"/>
            <a:ext cx="1512888" cy="288925"/>
          </a:xfrm>
          <a:prstGeom prst="line">
            <a:avLst/>
          </a:prstGeom>
          <a:noFill/>
          <a:ln w="76200" cmpd="tri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07" name="Line 9"/>
          <p:cNvSpPr>
            <a:spLocks noChangeShapeType="1"/>
          </p:cNvSpPr>
          <p:nvPr/>
        </p:nvSpPr>
        <p:spPr bwMode="auto">
          <a:xfrm flipH="1">
            <a:off x="2411413" y="3357563"/>
            <a:ext cx="935037" cy="6477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algn="ctr" eaLnBrk="1" hangingPunct="1">
              <a:defRPr/>
            </a:pPr>
            <a:endParaRPr lang="ru-RU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2474" name="Rectangle 10"/>
          <p:cNvSpPr>
            <a:spLocks noChangeArrowheads="1"/>
          </p:cNvSpPr>
          <p:nvPr/>
        </p:nvSpPr>
        <p:spPr bwMode="auto">
          <a:xfrm>
            <a:off x="0" y="3860800"/>
            <a:ext cx="3563938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CECFF"/>
                </a:solidFill>
              </a:rPr>
              <a:t/>
            </a:r>
            <a:br>
              <a:rPr lang="ru-RU" sz="2000" b="1" dirty="0">
                <a:solidFill>
                  <a:srgbClr val="CCECFF"/>
                </a:solidFill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Профессиональные ассоциации, сообщества, </a:t>
            </a:r>
            <a:b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органы власти </a:t>
            </a:r>
          </a:p>
        </p:txBody>
      </p:sp>
      <p:sp>
        <p:nvSpPr>
          <p:cNvPr id="51209" name="Line 11"/>
          <p:cNvSpPr>
            <a:spLocks noChangeShapeType="1"/>
          </p:cNvSpPr>
          <p:nvPr/>
        </p:nvSpPr>
        <p:spPr bwMode="auto">
          <a:xfrm flipH="1">
            <a:off x="4067175" y="3500438"/>
            <a:ext cx="288925" cy="15843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2476" name="Rectangle 12"/>
          <p:cNvSpPr>
            <a:spLocks noChangeArrowheads="1"/>
          </p:cNvSpPr>
          <p:nvPr/>
        </p:nvSpPr>
        <p:spPr bwMode="auto">
          <a:xfrm>
            <a:off x="3348038" y="4797425"/>
            <a:ext cx="2520950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CECFF"/>
                </a:solidFill>
              </a:rPr>
              <a:t/>
            </a:r>
            <a:br>
              <a:rPr lang="ru-RU" sz="2800" b="1" dirty="0">
                <a:solidFill>
                  <a:srgbClr val="CCECFF"/>
                </a:solidFill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Предприятия работодатели  </a:t>
            </a:r>
          </a:p>
        </p:txBody>
      </p:sp>
      <p:sp>
        <p:nvSpPr>
          <p:cNvPr id="62477" name="Rectangle 13"/>
          <p:cNvSpPr>
            <a:spLocks noChangeArrowheads="1"/>
          </p:cNvSpPr>
          <p:nvPr/>
        </p:nvSpPr>
        <p:spPr bwMode="auto">
          <a:xfrm>
            <a:off x="6156325" y="4581525"/>
            <a:ext cx="2519363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CECFF"/>
                </a:solidFill>
              </a:rPr>
              <a:t/>
            </a:r>
            <a:br>
              <a:rPr lang="ru-RU" sz="2800" b="1" dirty="0">
                <a:solidFill>
                  <a:srgbClr val="CCECFF"/>
                </a:solidFill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Зарубежные партнеры  </a:t>
            </a:r>
          </a:p>
        </p:txBody>
      </p:sp>
      <p:sp>
        <p:nvSpPr>
          <p:cNvPr id="62478" name="Rectangle 14"/>
          <p:cNvSpPr>
            <a:spLocks noChangeArrowheads="1"/>
          </p:cNvSpPr>
          <p:nvPr/>
        </p:nvSpPr>
        <p:spPr bwMode="auto">
          <a:xfrm>
            <a:off x="6792913" y="2997200"/>
            <a:ext cx="2351087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CECFF"/>
                </a:solidFill>
              </a:rPr>
              <a:t/>
            </a:r>
            <a:br>
              <a:rPr lang="ru-RU" sz="2800" b="1" dirty="0">
                <a:solidFill>
                  <a:srgbClr val="CCECFF"/>
                </a:solidFill>
              </a:rPr>
            </a:b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ВУЗы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5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51213" name="Line 15"/>
          <p:cNvSpPr>
            <a:spLocks noChangeShapeType="1"/>
          </p:cNvSpPr>
          <p:nvPr/>
        </p:nvSpPr>
        <p:spPr bwMode="auto">
          <a:xfrm>
            <a:off x="5286375" y="3500438"/>
            <a:ext cx="1643063" cy="17145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1214" name="Line 16"/>
          <p:cNvSpPr>
            <a:spLocks noChangeShapeType="1"/>
          </p:cNvSpPr>
          <p:nvPr/>
        </p:nvSpPr>
        <p:spPr bwMode="auto">
          <a:xfrm>
            <a:off x="5651500" y="3213100"/>
            <a:ext cx="1584325" cy="57626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681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516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81075"/>
            <a:ext cx="9144000" cy="747713"/>
          </a:xfrm>
        </p:spPr>
        <p:txBody>
          <a:bodyPr lIns="0" rIns="0" bIns="0" anchor="b"/>
          <a:lstStyle/>
          <a:p>
            <a:pPr eaLnBrk="1" hangingPunct="1"/>
            <a:r>
              <a:rPr lang="ru-RU" sz="2800" b="1" i="1" smtClean="0">
                <a:solidFill>
                  <a:srgbClr val="376092"/>
                </a:solidFill>
                <a:latin typeface="Arial" charset="0"/>
              </a:rPr>
              <a:t>Социальные партнеры</a:t>
            </a:r>
            <a:endParaRPr lang="ru-RU" sz="2800" b="1" i="1" smtClean="0">
              <a:solidFill>
                <a:srgbClr val="376092"/>
              </a:solidFill>
            </a:endParaRPr>
          </a:p>
        </p:txBody>
      </p:sp>
      <p:sp>
        <p:nvSpPr>
          <p:cNvPr id="77827" name="Содержимое 2"/>
          <p:cNvSpPr>
            <a:spLocks noGrp="1"/>
          </p:cNvSpPr>
          <p:nvPr>
            <p:ph idx="4294967295"/>
          </p:nvPr>
        </p:nvSpPr>
        <p:spPr>
          <a:xfrm>
            <a:off x="0" y="1714500"/>
            <a:ext cx="6384925" cy="3455988"/>
          </a:xfrm>
        </p:spPr>
        <p:txBody>
          <a:bodyPr/>
          <a:lstStyle/>
          <a:p>
            <a:pPr marL="273050" indent="-273050" eaLnBrk="1" hangingPunct="1"/>
            <a:r>
              <a:rPr lang="ru-RU" sz="20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Департамент по труду и занятости                   Свердловской области;</a:t>
            </a:r>
            <a:endParaRPr lang="en-US" sz="2000" b="1" i="1" smtClean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marL="273050" indent="-273050" eaLnBrk="1" hangingPunct="1">
              <a:buFont typeface="Wingdings" pitchFamily="2" charset="2"/>
              <a:buNone/>
            </a:pPr>
            <a:endParaRPr lang="ru-RU" sz="2000" b="1" i="1" smtClean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marL="273050" indent="-273050" eaLnBrk="1" hangingPunct="1"/>
            <a:r>
              <a:rPr lang="ru-RU" sz="20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 Центр занятости населения города Екатеринбурга;</a:t>
            </a:r>
            <a:endParaRPr lang="en-US" sz="2000" b="1" i="1" smtClean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marL="273050" indent="-273050" eaLnBrk="1" hangingPunct="1">
              <a:buFont typeface="Wingdings" pitchFamily="2" charset="2"/>
              <a:buNone/>
            </a:pPr>
            <a:endParaRPr lang="ru-RU" sz="2000" b="1" i="1" smtClean="0">
              <a:solidFill>
                <a:srgbClr val="376092"/>
              </a:solidFill>
              <a:latin typeface="Arial" charset="0"/>
              <a:cs typeface="Arial" charset="0"/>
            </a:endParaRPr>
          </a:p>
          <a:p>
            <a:pPr marL="273050" indent="-273050" eaLnBrk="1" hangingPunct="1"/>
            <a:r>
              <a:rPr lang="ru-RU" sz="20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Центры занятости населения городов Свердловской области: Полевской, Красноуфимский, Ревдинский, Тавдинский; Березовский; Верхнепышминсткий и  многие другие</a:t>
            </a:r>
          </a:p>
          <a:p>
            <a:pPr marL="273050" indent="-273050" eaLnBrk="1" hangingPunct="1">
              <a:lnSpc>
                <a:spcPct val="80000"/>
              </a:lnSpc>
            </a:pPr>
            <a:endParaRPr lang="ru-RU" sz="2400" b="1" smtClean="0">
              <a:solidFill>
                <a:srgbClr val="FFFFCC"/>
              </a:solidFill>
              <a:latin typeface="Georgia" pitchFamily="18" charset="0"/>
            </a:endParaRP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45125"/>
            <a:ext cx="4392612" cy="1052513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150" y="1628775"/>
            <a:ext cx="652463" cy="1160463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4149725"/>
            <a:ext cx="647700" cy="10445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893888"/>
            <a:ext cx="644525" cy="9493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2962275"/>
            <a:ext cx="644525" cy="10445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33" name="Picture 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1893888"/>
            <a:ext cx="644525" cy="9493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34" name="Picture 10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2962275"/>
            <a:ext cx="642937" cy="10445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35" name="Picture 1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4149725"/>
            <a:ext cx="644525" cy="10318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36" name="Picture 1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5445125"/>
            <a:ext cx="1449388" cy="1052513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7837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5445125"/>
            <a:ext cx="1054100" cy="1052513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7839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32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376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14938" y="549275"/>
            <a:ext cx="3751262" cy="820738"/>
          </a:xfrm>
        </p:spPr>
        <p:txBody>
          <a:bodyPr lIns="0" rIns="0" bIns="0" rtlCol="0" anchor="b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Социальные партнеры</a:t>
            </a:r>
          </a:p>
        </p:txBody>
      </p:sp>
      <p:sp>
        <p:nvSpPr>
          <p:cNvPr id="64516" name="Содержимое 2"/>
          <p:cNvSpPr>
            <a:spLocks noGrp="1"/>
          </p:cNvSpPr>
          <p:nvPr>
            <p:ph idx="4294967295"/>
          </p:nvPr>
        </p:nvSpPr>
        <p:spPr>
          <a:xfrm>
            <a:off x="3074988" y="1916113"/>
            <a:ext cx="6069012" cy="1439862"/>
          </a:xfrm>
        </p:spPr>
        <p:txBody>
          <a:bodyPr/>
          <a:lstStyle/>
          <a:p>
            <a:pPr marL="273050" indent="-273050" algn="r" eaLnBrk="1" hangingPunct="1">
              <a:buFont typeface="Wingdings" pitchFamily="2" charset="2"/>
              <a:buNone/>
              <a:defRPr/>
            </a:pPr>
            <a:r>
              <a:rPr lang="ru-RU" b="1" i="1" dirty="0" smtClean="0"/>
              <a:t>                 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Образовательные организации </a:t>
            </a:r>
          </a:p>
          <a:p>
            <a:pPr marL="273050" indent="-273050" algn="r" eaLnBrk="1" hangingPunct="1"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высшего образования:</a:t>
            </a:r>
          </a:p>
          <a:p>
            <a:pPr marL="273050" indent="-273050" algn="ctr" eaLnBrk="1" hangingPunct="1">
              <a:buFont typeface="Wingdings" pitchFamily="2" charset="2"/>
              <a:buNone/>
              <a:defRPr/>
            </a:pPr>
            <a:endParaRPr lang="ru-RU" sz="2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853" name="Picture 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2305050" cy="11620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885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57338"/>
            <a:ext cx="1501775" cy="18002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33" y="3652638"/>
            <a:ext cx="2260495" cy="904875"/>
          </a:xfrm>
          <a:prstGeom prst="rect">
            <a:avLst/>
          </a:prstGeom>
          <a:noFill/>
          <a:ln w="76200" cap="flat" cmpd="tri">
            <a:noFill/>
            <a:prstDash val="solid"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75" y="3652846"/>
            <a:ext cx="3597893" cy="994188"/>
          </a:xfrm>
          <a:prstGeom prst="rect">
            <a:avLst/>
          </a:prstGeom>
          <a:noFill/>
          <a:ln w="76200" cap="flat" cmpd="tri">
            <a:noFill/>
            <a:prstDash val="solid"/>
            <a:miter lim="800000"/>
            <a:headEnd/>
            <a:tailEnd/>
          </a:ln>
        </p:spPr>
      </p:pic>
      <p:pic>
        <p:nvPicPr>
          <p:cNvPr id="78857" name="Picture 3" descr="C:\Users\Ирина\Desktop\СтудНаука\uspu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30505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868863"/>
            <a:ext cx="5949950" cy="10001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pic>
        <p:nvPicPr>
          <p:cNvPr id="78859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60350"/>
            <a:ext cx="115252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0" name="Picture 13" descr="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49950"/>
            <a:ext cx="5461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1" name="Picture 14" descr="logo-ru111s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6165850"/>
            <a:ext cx="8280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344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endParaRPr lang="ru-RU" sz="3200" b="1" i="1" dirty="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827088" y="1773238"/>
            <a:ext cx="80660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  <a:t>Главные социальные партнеры колледжа – крупные российские компании, в том числе ведущие международную деятельность: логистические центры, кадастровые палаты, банки, отели, салоны красоты, </a:t>
            </a:r>
          </a:p>
          <a:p>
            <a:pPr algn="ctr"/>
            <a:r>
              <a:rPr lang="ru-RU" sz="2000" b="1" i="1">
                <a:solidFill>
                  <a:srgbClr val="376092"/>
                </a:solidFill>
                <a:latin typeface="Arial" charset="0"/>
                <a:cs typeface="Arial" charset="0"/>
              </a:rPr>
              <a:t>предприятия модельного бизнеса</a:t>
            </a:r>
            <a:r>
              <a:rPr lang="ru-RU" sz="2400" b="1" i="1">
                <a:solidFill>
                  <a:srgbClr val="376092"/>
                </a:solidFill>
                <a:latin typeface="Arial" charset="0"/>
                <a:cs typeface="Arial" charset="0"/>
              </a:rPr>
              <a:t>  </a:t>
            </a:r>
          </a:p>
          <a:p>
            <a:pPr algn="ctr"/>
            <a:endParaRPr lang="ru-RU" sz="2400" b="1">
              <a:solidFill>
                <a:srgbClr val="376092"/>
              </a:solidFill>
            </a:endParaRPr>
          </a:p>
          <a:p>
            <a:pPr algn="ctr"/>
            <a:endParaRPr lang="ru-RU" sz="2500" b="1">
              <a:solidFill>
                <a:srgbClr val="376092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79877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9"/>
          <p:cNvSpPr>
            <a:spLocks noChangeArrowheads="1"/>
          </p:cNvSpPr>
          <p:nvPr/>
        </p:nvSpPr>
        <p:spPr bwMode="auto">
          <a:xfrm>
            <a:off x="755650" y="4652963"/>
            <a:ext cx="7362825" cy="91598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1" i="1">
                <a:solidFill>
                  <a:srgbClr val="376092"/>
                </a:solidFill>
                <a:latin typeface="Arial" charset="0"/>
                <a:cs typeface="Arial" charset="0"/>
              </a:rPr>
              <a:t>В рамках государственно-частного партнерства </a:t>
            </a:r>
            <a:r>
              <a:rPr lang="ru-RU" b="1" i="1" u="sng">
                <a:solidFill>
                  <a:srgbClr val="376092"/>
                </a:solidFill>
                <a:latin typeface="Arial" charset="0"/>
                <a:cs typeface="Arial" charset="0"/>
              </a:rPr>
              <a:t>заключены 38 договоров с работодателями с намерениями</a:t>
            </a:r>
          </a:p>
          <a:p>
            <a:pPr algn="ctr" eaLnBrk="1" hangingPunct="1"/>
            <a:r>
              <a:rPr lang="ru-RU" b="1" i="1" u="sng">
                <a:solidFill>
                  <a:srgbClr val="376092"/>
                </a:solidFill>
                <a:latin typeface="Arial" charset="0"/>
                <a:cs typeface="Arial" charset="0"/>
              </a:rPr>
              <a:t>трудоустройства выпускников </a:t>
            </a:r>
            <a:r>
              <a:rPr lang="ru-RU" b="1" i="1">
                <a:solidFill>
                  <a:srgbClr val="376092"/>
                </a:solidFill>
                <a:latin typeface="Arial" charset="0"/>
                <a:cs typeface="Arial" charset="0"/>
              </a:rPr>
              <a:t>в период с 2015-2019 год</a:t>
            </a:r>
          </a:p>
        </p:txBody>
      </p:sp>
    </p:spTree>
  </p:cSld>
  <p:clrMapOvr>
    <a:masterClrMapping/>
  </p:clrMapOvr>
  <p:transition spd="med" advTm="71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Государственно-частное партнерство </a:t>
            </a:r>
            <a: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по специальности </a:t>
            </a: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«Банковское дело»</a:t>
            </a: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1187450" y="2420938"/>
            <a:ext cx="7705725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endParaRPr lang="ru-RU" sz="2400" b="1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67588" name="Picture 2" descr="http://eppc.ru/tmp/1.jpg?141954205182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40" y="1589171"/>
            <a:ext cx="7581956" cy="4947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3391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 студентов специальности «Банковское дело»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прошли производственную практику 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 ОАО «Сбербанк России»  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8612" name="Picture 11" descr="DSCN65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71" y="1636907"/>
            <a:ext cx="5195909" cy="3904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301" name="Picture 5" descr="1000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5" y="1636907"/>
            <a:ext cx="2974200" cy="3904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ransition spd="med" advTm="4109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13" descr="DSC0251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214818"/>
            <a:ext cx="2793498" cy="22860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9220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227513" y="2000250"/>
            <a:ext cx="4916487" cy="70167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i="1" dirty="0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Медико-биологическая лаборатория</a:t>
            </a:r>
          </a:p>
        </p:txBody>
      </p:sp>
      <p:pic>
        <p:nvPicPr>
          <p:cNvPr id="99332" name="Picture 4" descr="IMG_401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38" y="1857364"/>
            <a:ext cx="2842890" cy="204784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5" name="Picture 9" descr="20150217_15005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24175"/>
            <a:ext cx="4176712" cy="3133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543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Государственно-частное партнерство </a:t>
            </a:r>
            <a: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по специальности</a:t>
            </a:r>
            <a:b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«Операционная деятельность в логистике»</a:t>
            </a:r>
          </a:p>
        </p:txBody>
      </p:sp>
      <p:pic>
        <p:nvPicPr>
          <p:cNvPr id="69635" name="Picture 4" descr="Слайд Л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52" y="1714488"/>
            <a:ext cx="6739200" cy="4528796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3281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Государственно-частное партнерство </a:t>
            </a:r>
            <a: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по специальности</a:t>
            </a:r>
            <a:b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«Земельно-имущественные отношения»</a:t>
            </a:r>
          </a:p>
        </p:txBody>
      </p:sp>
      <p:pic>
        <p:nvPicPr>
          <p:cNvPr id="70659" name="Picture 4" descr="Слайд ЗМ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52" y="1785926"/>
            <a:ext cx="6739200" cy="456654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3172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Государственно-частное партнерство </a:t>
            </a:r>
            <a: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по специальности </a:t>
            </a: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«Гостиничный сервис», «Туризм»</a:t>
            </a:r>
          </a:p>
        </p:txBody>
      </p:sp>
      <p:pic>
        <p:nvPicPr>
          <p:cNvPr id="71683" name="Picture 2" descr="http://eppc.ru/tmp/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325" y="1600200"/>
            <a:ext cx="6737350" cy="452596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3406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258888" y="115888"/>
            <a:ext cx="7885112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ctr" eaLnBrk="1" hangingPunct="1">
              <a:lnSpc>
                <a:spcPts val="3000"/>
              </a:lnSpc>
            </a:pPr>
            <a:endParaRPr lang="ru-RU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95288" y="1557338"/>
            <a:ext cx="83629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50000"/>
              <a:buFont typeface="Wingdings" pitchFamily="2" charset="2"/>
              <a:buChar char="n"/>
              <a:defRPr/>
            </a:pPr>
            <a:endParaRPr lang="en-US" sz="2400">
              <a:solidFill>
                <a:srgbClr val="CC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6020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86021" name="Rectangle 10"/>
          <p:cNvSpPr>
            <a:spLocks noChangeArrowheads="1"/>
          </p:cNvSpPr>
          <p:nvPr/>
        </p:nvSpPr>
        <p:spPr bwMode="auto">
          <a:xfrm>
            <a:off x="1908175" y="1341438"/>
            <a:ext cx="597693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sz="2000"/>
          </a:p>
          <a:p>
            <a:pPr algn="ctr" eaLnBrk="1" hangingPunct="1"/>
            <a:endParaRPr lang="ru-RU" sz="2200" b="1">
              <a:solidFill>
                <a:srgbClr val="FFFFCC"/>
              </a:solidFill>
              <a:latin typeface="Georgia" pitchFamily="18" charset="0"/>
            </a:endParaRPr>
          </a:p>
        </p:txBody>
      </p:sp>
      <p:sp>
        <p:nvSpPr>
          <p:cNvPr id="86022" name="Прямоугольник 15"/>
          <p:cNvSpPr>
            <a:spLocks noChangeArrowheads="1"/>
          </p:cNvSpPr>
          <p:nvPr/>
        </p:nvSpPr>
        <p:spPr bwMode="auto">
          <a:xfrm>
            <a:off x="428625" y="333375"/>
            <a:ext cx="846455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 b="1" i="1">
                <a:solidFill>
                  <a:srgbClr val="376092"/>
                </a:solidFill>
              </a:rPr>
              <a:t>Государственно-частное партнерство </a:t>
            </a:r>
            <a:r>
              <a:rPr lang="en-US" sz="2000" b="1" i="1">
                <a:solidFill>
                  <a:srgbClr val="376092"/>
                </a:solidFill>
              </a:rPr>
              <a:t/>
            </a:r>
            <a:br>
              <a:rPr lang="en-US" sz="2000" b="1" i="1">
                <a:solidFill>
                  <a:srgbClr val="376092"/>
                </a:solidFill>
              </a:rPr>
            </a:br>
            <a:r>
              <a:rPr lang="ru-RU" sz="2000" b="1" i="1">
                <a:solidFill>
                  <a:srgbClr val="376092"/>
                </a:solidFill>
              </a:rPr>
              <a:t>по специальности</a:t>
            </a:r>
          </a:p>
          <a:p>
            <a:pPr algn="ctr" eaLnBrk="1" hangingPunct="1"/>
            <a:r>
              <a:rPr lang="ru-RU" sz="2200" b="1" i="1">
                <a:solidFill>
                  <a:srgbClr val="376092"/>
                </a:solidFill>
                <a:latin typeface="Arial" charset="0"/>
                <a:cs typeface="Arial" charset="0"/>
              </a:rPr>
              <a:t>«Стилистика и искусство визажа» </a:t>
            </a:r>
          </a:p>
        </p:txBody>
      </p:sp>
      <p:pic>
        <p:nvPicPr>
          <p:cNvPr id="72711" name="Picture 4" descr="СВ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68" y="1484784"/>
            <a:ext cx="6739200" cy="47007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31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543800" cy="1431925"/>
          </a:xfrm>
        </p:spPr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Государственно-частное партнерство </a:t>
            </a:r>
            <a: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по специальности </a:t>
            </a: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«Парикмахерское искусство»</a:t>
            </a:r>
            <a:b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endParaRPr lang="ru-RU" sz="2200" b="1" i="1" smtClean="0">
              <a:solidFill>
                <a:srgbClr val="376092"/>
              </a:solidFill>
              <a:latin typeface="Arial" charset="0"/>
              <a:cs typeface="Arial" charset="0"/>
            </a:endParaRPr>
          </a:p>
        </p:txBody>
      </p:sp>
      <p:pic>
        <p:nvPicPr>
          <p:cNvPr id="73731" name="Picture 4" descr="ПР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7176" y="1700808"/>
            <a:ext cx="6739200" cy="453512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3203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Государственно-частное партнерство </a:t>
            </a:r>
            <a: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по специальности</a:t>
            </a:r>
            <a:b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«Конструирование, моделирование и технология швейных изделий»</a:t>
            </a:r>
            <a:r>
              <a:rPr lang="ru-RU" sz="2500" i="1" smtClean="0">
                <a:solidFill>
                  <a:srgbClr val="376092"/>
                </a:solidFill>
              </a:rPr>
              <a:t/>
            </a:r>
            <a:br>
              <a:rPr lang="ru-RU" sz="2500" i="1" smtClean="0">
                <a:solidFill>
                  <a:srgbClr val="376092"/>
                </a:solidFill>
              </a:rPr>
            </a:br>
            <a:endParaRPr lang="ru-RU" sz="2500" i="1" smtClean="0">
              <a:solidFill>
                <a:srgbClr val="376092"/>
              </a:solidFill>
            </a:endParaRPr>
          </a:p>
        </p:txBody>
      </p:sp>
      <p:pic>
        <p:nvPicPr>
          <p:cNvPr id="74755" name="Picture 4" descr="http://eppc.ru/tmp/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00200"/>
            <a:ext cx="6737350" cy="452596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3235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Государственно-частное партнерство </a:t>
            </a:r>
            <a: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по специальности </a:t>
            </a: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«Дизайн»</a:t>
            </a:r>
            <a:b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(по отраслям)</a:t>
            </a:r>
          </a:p>
        </p:txBody>
      </p:sp>
      <p:pic>
        <p:nvPicPr>
          <p:cNvPr id="75779" name="Picture 2" descr="http://eppc.ru/tmp/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916832"/>
            <a:ext cx="6739200" cy="421969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3172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b="1" i="1" smtClean="0">
                <a:solidFill>
                  <a:srgbClr val="376092"/>
                </a:solidFill>
                <a:latin typeface="Arial" charset="0"/>
              </a:rPr>
              <a:t>Государственно-частное партнерство </a:t>
            </a:r>
            <a: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/>
            </a:r>
            <a:br>
              <a:rPr lang="en-US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</a:br>
            <a:r>
              <a:rPr lang="ru-RU" sz="24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по специальности </a:t>
            </a:r>
            <a:r>
              <a:rPr lang="ru-RU" sz="2200" b="1" i="1" smtClean="0">
                <a:solidFill>
                  <a:srgbClr val="376092"/>
                </a:solidFill>
                <a:latin typeface="Arial" charset="0"/>
                <a:cs typeface="Arial" charset="0"/>
              </a:rPr>
              <a:t>«Декоративно-прикладное искусство и народные промыслы</a:t>
            </a:r>
            <a:r>
              <a:rPr lang="ru-RU" sz="2200" smtClean="0">
                <a:solidFill>
                  <a:srgbClr val="376092"/>
                </a:solidFill>
              </a:rPr>
              <a:t>»</a:t>
            </a:r>
          </a:p>
        </p:txBody>
      </p:sp>
      <p:pic>
        <p:nvPicPr>
          <p:cNvPr id="76803" name="Picture 2" descr="http://eppc.ru/tmp/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74" y="1600200"/>
            <a:ext cx="6737350" cy="452596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4812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0" y="5622925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УЧИСЬ И  ПРЕУСПЕВАЙ</a:t>
            </a:r>
            <a:r>
              <a:rPr lang="en-US" sz="3200" b="1" i="1">
                <a:solidFill>
                  <a:srgbClr val="37609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!</a:t>
            </a:r>
            <a:endParaRPr lang="ru-RU" sz="3200" b="1" i="1">
              <a:solidFill>
                <a:srgbClr val="37609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defRPr/>
            </a:pPr>
            <a:endParaRPr lang="en-US" sz="3200">
              <a:solidFill>
                <a:srgbClr val="376092"/>
              </a:solidFill>
              <a:latin typeface="Impact" pitchFamily="34" charset="0"/>
            </a:endParaRPr>
          </a:p>
        </p:txBody>
      </p:sp>
      <p:pic>
        <p:nvPicPr>
          <p:cNvPr id="69641" name="Picture 9" descr="9p9nF6u4Bs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11325"/>
            <a:ext cx="5329237" cy="3551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94214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26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0"/>
          <p:cNvSpPr txBox="1">
            <a:spLocks noChangeArrowheads="1"/>
          </p:cNvSpPr>
          <p:nvPr/>
        </p:nvSpPr>
        <p:spPr bwMode="auto">
          <a:xfrm>
            <a:off x="1042988" y="4437063"/>
            <a:ext cx="6553200" cy="51911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ru-RU" sz="2800" b="1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982663"/>
            <a:ext cx="9144000" cy="9461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8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Лаборатория искусств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345" name="Picture 6" descr="IMG_021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93" y="4484861"/>
            <a:ext cx="3086593" cy="20561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68313" y="217488"/>
            <a:ext cx="93233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ts val="3000"/>
              </a:lnSpc>
              <a:defRPr/>
            </a:pPr>
            <a:r>
              <a:rPr lang="ru-RU"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</a:t>
            </a: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ральский колледж бизнеса,</a:t>
            </a:r>
          </a:p>
          <a:p>
            <a:pPr algn="ctr" eaLnBrk="1" hangingPunct="1">
              <a:lnSpc>
                <a:spcPts val="3500"/>
              </a:lnSpc>
              <a:defRPr/>
            </a:pPr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управления и технологии красоты</a:t>
            </a:r>
          </a:p>
        </p:txBody>
      </p:sp>
      <p:pic>
        <p:nvPicPr>
          <p:cNvPr id="10246" name="Picture 6" descr="E:\Реклама колледжа\Логотипы\Логотип а ля металл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135063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 descr="SDC1400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045664"/>
            <a:ext cx="3094001" cy="2197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53" name="Picture 13" descr="IMG_022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92" y="2596944"/>
            <a:ext cx="2285200" cy="34279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54" name="Picture 14" descr="IMG_022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09" y="2589455"/>
            <a:ext cx="2296351" cy="3442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Tm="639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14909</TotalTime>
  <Words>1574</Words>
  <Application>Microsoft Office PowerPoint</Application>
  <PresentationFormat>Экран (4:3)</PresentationFormat>
  <Paragraphs>387</Paragraphs>
  <Slides>88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5" baseType="lpstr">
      <vt:lpstr>Arial</vt:lpstr>
      <vt:lpstr>Calibri</vt:lpstr>
      <vt:lpstr>Georgia</vt:lpstr>
      <vt:lpstr>Impact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компьютерных сетей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ПРИЕМ-2017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Практика студентов специальности «Гостиничный сервис» в Горно-Туристическом центре   ОАО «Газпром» («Гранд Отель Поляна», «Пик Отель», «Поляна 1389 Отель и СПА»)во время ХХII олимпийских зимних игр </vt:lpstr>
      <vt:lpstr>Стажировка студентов специальности «Гостиничный сервис» в Турции</vt:lpstr>
      <vt:lpstr>Презентация PowerPoint</vt:lpstr>
      <vt:lpstr>Презентация PowerPoint</vt:lpstr>
      <vt:lpstr>Презентация PowerPoint</vt:lpstr>
      <vt:lpstr>  Межрегиональная специализированная  выставка  «Технологии красоты» </vt:lpstr>
      <vt:lpstr>Межрегиональная специализированная  выставка  «Технологии красоты» 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Национальный  Чемпионат  WorldSkills Russia Москва-2013, Казань-2014 </vt:lpstr>
      <vt:lpstr>  Межрегиональный Чемпионат по парикмахерскому искусству и декоративной косметике «Уральские берега»-2016</vt:lpstr>
      <vt:lpstr> XVIII Межрегиональный Чемпионат по парикмахерскому искусству и декоративной косметике «Уральские берега»</vt:lpstr>
      <vt:lpstr>XVIII Межрегиональный Чемпионат по парикмахерскому искусству и декоративной косметике «Уральские берега»</vt:lpstr>
      <vt:lpstr>XVIII Межрегиональный Чемпионат по парикмахерскому искусству и декоративной косметике «Уральские берега»  </vt:lpstr>
      <vt:lpstr>Презентация PowerPoint</vt:lpstr>
      <vt:lpstr>Презентация PowerPoint</vt:lpstr>
      <vt:lpstr>Презентация PowerPoint</vt:lpstr>
      <vt:lpstr>Дипломные работы студентов  специальности «Декоративно-прикладное искусство и народные промыслы»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Социальные партнеры</vt:lpstr>
      <vt:lpstr>Социальные партнеры</vt:lpstr>
      <vt:lpstr>Презентация PowerPoint</vt:lpstr>
      <vt:lpstr>Государственно-частное партнерство  по специальности «Банковское дело»</vt:lpstr>
      <vt:lpstr>48 студентов специальности «Банковское дело»  прошли производственную практику  в ОАО «Сбербанк России»   </vt:lpstr>
      <vt:lpstr>Государственно-частное партнерство  по специальности «Операционная деятельность в логистике»</vt:lpstr>
      <vt:lpstr>Государственно-частное партнерство  по специальности «Земельно-имущественные отношения»</vt:lpstr>
      <vt:lpstr>Государственно-частное партнерство  по специальности «Гостиничный сервис», «Туризм»</vt:lpstr>
      <vt:lpstr>Презентация PowerPoint</vt:lpstr>
      <vt:lpstr>Государственно-частное партнерство  по специальности  «Парикмахерское искусство» </vt:lpstr>
      <vt:lpstr>Государственно-частное партнерство  по специальности «Конструирование, моделирование и технология швейных изделий» </vt:lpstr>
      <vt:lpstr>Государственно-частное партнерство  по специальности «Дизайн» (по отраслям)</vt:lpstr>
      <vt:lpstr>Государственно-частное партнерство  по специальности «Декоративно-прикладное искусство и народные промыслы»</vt:lpstr>
      <vt:lpstr>Презентация PowerPoint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 Р О Ф Е С С И О Н А Л Ь Н О                - П Е Д А Г О Г И Ч Е С К И Й</dc:title>
  <dc:creator>programmer</dc:creator>
  <cp:lastModifiedBy>Дмитрий Романов</cp:lastModifiedBy>
  <cp:revision>1436</cp:revision>
  <dcterms:created xsi:type="dcterms:W3CDTF">2006-03-18T04:08:57Z</dcterms:created>
  <dcterms:modified xsi:type="dcterms:W3CDTF">2017-02-10T07:03:14Z</dcterms:modified>
</cp:coreProperties>
</file>