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4" r:id="rId3"/>
    <p:sldId id="303" r:id="rId4"/>
    <p:sldId id="314" r:id="rId5"/>
    <p:sldId id="315" r:id="rId6"/>
    <p:sldId id="299" r:id="rId7"/>
    <p:sldId id="306" r:id="rId8"/>
    <p:sldId id="320" r:id="rId9"/>
    <p:sldId id="317" r:id="rId10"/>
    <p:sldId id="295" r:id="rId11"/>
    <p:sldId id="270" r:id="rId12"/>
    <p:sldId id="269" r:id="rId13"/>
    <p:sldId id="262" r:id="rId14"/>
    <p:sldId id="297" r:id="rId15"/>
    <p:sldId id="272" r:id="rId16"/>
    <p:sldId id="300" r:id="rId17"/>
    <p:sldId id="321" r:id="rId18"/>
    <p:sldId id="288" r:id="rId19"/>
    <p:sldId id="289" r:id="rId20"/>
    <p:sldId id="290" r:id="rId21"/>
    <p:sldId id="291" r:id="rId22"/>
    <p:sldId id="33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07" r:id="rId33"/>
    <p:sldId id="308" r:id="rId34"/>
    <p:sldId id="309" r:id="rId35"/>
    <p:sldId id="310" r:id="rId36"/>
    <p:sldId id="311" r:id="rId37"/>
    <p:sldId id="313" r:id="rId38"/>
    <p:sldId id="268" r:id="rId3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7EFC8-825B-4243-A85D-DA3D988B427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41BE77-1F70-469A-88D1-FE2CD64E47BC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</a:t>
          </a:r>
          <a:endParaRPr lang="ru-RU" dirty="0"/>
        </a:p>
      </dgm:t>
    </dgm:pt>
    <dgm:pt modelId="{2AD9AE0F-DAE5-4618-B694-5D0986BAD6B8}" type="parTrans" cxnId="{1C6CB3FD-CACE-4EE8-ACD8-EE8A1134198A}">
      <dgm:prSet/>
      <dgm:spPr/>
      <dgm:t>
        <a:bodyPr/>
        <a:lstStyle/>
        <a:p>
          <a:endParaRPr lang="ru-RU"/>
        </a:p>
      </dgm:t>
    </dgm:pt>
    <dgm:pt modelId="{14570DEA-0631-48AA-B051-26750A5E5D70}" type="sibTrans" cxnId="{1C6CB3FD-CACE-4EE8-ACD8-EE8A1134198A}">
      <dgm:prSet/>
      <dgm:spPr>
        <a:solidFill>
          <a:srgbClr val="C00000"/>
        </a:solidFill>
        <a:ln w="41275"/>
      </dgm:spPr>
      <dgm:t>
        <a:bodyPr/>
        <a:lstStyle/>
        <a:p>
          <a:endParaRPr lang="ru-RU"/>
        </a:p>
      </dgm:t>
    </dgm:pt>
    <dgm:pt modelId="{8E8D7811-BC70-48BD-B2C5-9EB392C5AEAE}">
      <dgm:prSet phldrT="[Текст]" custT="1"/>
      <dgm:spPr/>
      <dgm:t>
        <a:bodyPr/>
        <a:lstStyle/>
        <a:p>
          <a:r>
            <a:rPr lang="ru-RU" sz="1600" b="1" dirty="0" smtClean="0">
              <a:latin typeface="Arial Narrow" pitchFamily="34" charset="0"/>
            </a:rPr>
            <a:t>максимальное раскрытие потен-</a:t>
          </a:r>
          <a:r>
            <a:rPr lang="ru-RU" sz="1600" b="1" dirty="0" err="1" smtClean="0">
              <a:latin typeface="Arial Narrow" pitchFamily="34" charset="0"/>
            </a:rPr>
            <a:t>циальных</a:t>
          </a:r>
          <a:r>
            <a:rPr lang="ru-RU" sz="1600" b="1" dirty="0" smtClean="0">
              <a:latin typeface="Arial Narrow" pitchFamily="34" charset="0"/>
            </a:rPr>
            <a:t> </a:t>
          </a:r>
          <a:r>
            <a:rPr lang="ru-RU" sz="1600" b="1" dirty="0" err="1" smtClean="0">
              <a:latin typeface="Arial Narrow" pitchFamily="34" charset="0"/>
            </a:rPr>
            <a:t>возмо-жностей</a:t>
          </a:r>
          <a:r>
            <a:rPr lang="ru-RU" sz="1600" b="1" dirty="0" smtClean="0">
              <a:latin typeface="Arial Narrow" pitchFamily="34" charset="0"/>
            </a:rPr>
            <a:t>  в лично-</a:t>
          </a:r>
          <a:r>
            <a:rPr lang="ru-RU" sz="1600" b="1" dirty="0" err="1" smtClean="0">
              <a:latin typeface="Arial Narrow" pitchFamily="34" charset="0"/>
            </a:rPr>
            <a:t>стном</a:t>
          </a:r>
          <a:r>
            <a:rPr lang="ru-RU" sz="1600" b="1" dirty="0" smtClean="0">
              <a:latin typeface="Arial Narrow" pitchFamily="34" charset="0"/>
            </a:rPr>
            <a:t> и </a:t>
          </a:r>
          <a:r>
            <a:rPr lang="ru-RU" sz="1600" b="1" dirty="0" err="1" smtClean="0">
              <a:latin typeface="Arial Narrow" pitchFamily="34" charset="0"/>
            </a:rPr>
            <a:t>познава</a:t>
          </a:r>
          <a:r>
            <a:rPr lang="ru-RU" sz="1600" b="1" dirty="0" smtClean="0">
              <a:latin typeface="Arial Narrow" pitchFamily="34" charset="0"/>
            </a:rPr>
            <a:t>-тельном  плане</a:t>
          </a:r>
          <a:endParaRPr lang="ru-RU" sz="1600" dirty="0"/>
        </a:p>
      </dgm:t>
    </dgm:pt>
    <dgm:pt modelId="{649643E8-B9A7-419B-BD07-D9099A055522}" type="parTrans" cxnId="{0BFAF42B-D0E2-4DD1-8020-46411E443C49}">
      <dgm:prSet/>
      <dgm:spPr/>
      <dgm:t>
        <a:bodyPr/>
        <a:lstStyle/>
        <a:p>
          <a:endParaRPr lang="ru-RU"/>
        </a:p>
      </dgm:t>
    </dgm:pt>
    <dgm:pt modelId="{F4AA7262-34EB-4FBA-A723-43744FECE7E3}" type="sibTrans" cxnId="{0BFAF42B-D0E2-4DD1-8020-46411E443C49}">
      <dgm:prSet/>
      <dgm:spPr/>
      <dgm:t>
        <a:bodyPr/>
        <a:lstStyle/>
        <a:p>
          <a:endParaRPr lang="ru-RU"/>
        </a:p>
      </dgm:t>
    </dgm:pt>
    <dgm:pt modelId="{1238CAA3-270D-495D-86B3-C9F4A01DDF0B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</a:t>
          </a:r>
          <a:endParaRPr lang="ru-RU" dirty="0"/>
        </a:p>
      </dgm:t>
    </dgm:pt>
    <dgm:pt modelId="{4C6EBA85-86AD-44F0-8B35-6FB4EDD8BA63}" type="parTrans" cxnId="{6C388930-AEAD-4ADE-B946-2DF6DB7209BB}">
      <dgm:prSet/>
      <dgm:spPr/>
      <dgm:t>
        <a:bodyPr/>
        <a:lstStyle/>
        <a:p>
          <a:endParaRPr lang="ru-RU"/>
        </a:p>
      </dgm:t>
    </dgm:pt>
    <dgm:pt modelId="{CFA39B79-4E24-48DE-A91B-19C4AD3946D3}" type="sibTrans" cxnId="{6C388930-AEAD-4ADE-B946-2DF6DB7209BB}">
      <dgm:prSet/>
      <dgm:spPr>
        <a:solidFill>
          <a:srgbClr val="C00000"/>
        </a:solidFill>
      </dgm:spPr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ADA4064-FD75-4D64-B388-E8A860243663}">
      <dgm:prSet phldrT="[Текст]" custT="1"/>
      <dgm:spPr/>
      <dgm:t>
        <a:bodyPr/>
        <a:lstStyle/>
        <a:p>
          <a:r>
            <a:rPr lang="ru-RU" sz="1600" b="1" dirty="0" smtClean="0">
              <a:latin typeface="Arial Narrow" pitchFamily="34" charset="0"/>
            </a:rPr>
            <a:t>максимально и эф-</a:t>
          </a:r>
          <a:endParaRPr lang="ru-RU" sz="1600" dirty="0"/>
        </a:p>
      </dgm:t>
    </dgm:pt>
    <dgm:pt modelId="{9DEAFAA2-01AA-49F7-B028-224E86756AC7}" type="parTrans" cxnId="{840A6F2F-9E38-4B1C-B861-DCBA28C90DE1}">
      <dgm:prSet/>
      <dgm:spPr/>
      <dgm:t>
        <a:bodyPr/>
        <a:lstStyle/>
        <a:p>
          <a:endParaRPr lang="ru-RU"/>
        </a:p>
      </dgm:t>
    </dgm:pt>
    <dgm:pt modelId="{7EE3D865-D7FF-4475-B9FF-EDA9B9200FC8}" type="sibTrans" cxnId="{840A6F2F-9E38-4B1C-B861-DCBA28C90DE1}">
      <dgm:prSet/>
      <dgm:spPr/>
      <dgm:t>
        <a:bodyPr/>
        <a:lstStyle/>
        <a:p>
          <a:endParaRPr lang="ru-RU"/>
        </a:p>
      </dgm:t>
    </dgm:pt>
    <dgm:pt modelId="{80D4C11A-DF89-4649-BBAC-2B29E226C27C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воспитание</a:t>
          </a:r>
          <a:endParaRPr lang="ru-RU" dirty="0"/>
        </a:p>
      </dgm:t>
    </dgm:pt>
    <dgm:pt modelId="{85166CD1-2ECC-4D37-9204-CA690CC1A413}" type="parTrans" cxnId="{1BCB07B2-E58F-4284-B784-E8130E882ACA}">
      <dgm:prSet/>
      <dgm:spPr/>
      <dgm:t>
        <a:bodyPr/>
        <a:lstStyle/>
        <a:p>
          <a:endParaRPr lang="ru-RU"/>
        </a:p>
      </dgm:t>
    </dgm:pt>
    <dgm:pt modelId="{242B23A9-3AC7-47DA-8BA4-B403D62F4CAD}" type="sibTrans" cxnId="{1BCB07B2-E58F-4284-B784-E8130E882ACA}">
      <dgm:prSet/>
      <dgm:spPr/>
      <dgm:t>
        <a:bodyPr/>
        <a:lstStyle/>
        <a:p>
          <a:endParaRPr lang="ru-RU"/>
        </a:p>
      </dgm:t>
    </dgm:pt>
    <dgm:pt modelId="{FC90F6D5-5C0B-483E-A66A-9B97AEF1E24F}">
      <dgm:prSet phldrT="[Текст]" custT="1"/>
      <dgm:spPr/>
      <dgm:t>
        <a:bodyPr/>
        <a:lstStyle/>
        <a:p>
          <a:r>
            <a:rPr lang="ru-RU" sz="1600" b="1" dirty="0" smtClean="0">
              <a:latin typeface="Arial Narrow" pitchFamily="34" charset="0"/>
            </a:rPr>
            <a:t>достичь </a:t>
          </a:r>
          <a:r>
            <a:rPr lang="ru-RU" sz="1600" b="1" dirty="0" err="1" smtClean="0">
              <a:latin typeface="Arial Narrow" pitchFamily="34" charset="0"/>
            </a:rPr>
            <a:t>адекват</a:t>
          </a:r>
          <a:r>
            <a:rPr lang="ru-RU" sz="1600" b="1" dirty="0" smtClean="0">
              <a:latin typeface="Arial Narrow" pitchFamily="34" charset="0"/>
            </a:rPr>
            <a:t>-ной своим </a:t>
          </a:r>
          <a:r>
            <a:rPr lang="ru-RU" sz="1600" b="1" dirty="0" err="1" smtClean="0">
              <a:latin typeface="Arial Narrow" pitchFamily="34" charset="0"/>
            </a:rPr>
            <a:t>возмо-жностям</a:t>
          </a:r>
          <a:r>
            <a:rPr lang="ru-RU" sz="1600" b="1" dirty="0" smtClean="0">
              <a:latin typeface="Arial Narrow" pitchFamily="34" charset="0"/>
            </a:rPr>
            <a:t> </a:t>
          </a:r>
          <a:r>
            <a:rPr lang="ru-RU" sz="1600" b="1" dirty="0" err="1" smtClean="0">
              <a:latin typeface="Arial Narrow" pitchFamily="34" charset="0"/>
            </a:rPr>
            <a:t>соци-альной</a:t>
          </a:r>
          <a:r>
            <a:rPr lang="ru-RU" sz="1600" b="1" dirty="0" smtClean="0">
              <a:latin typeface="Arial Narrow" pitchFamily="34" charset="0"/>
            </a:rPr>
            <a:t> и </a:t>
          </a:r>
          <a:r>
            <a:rPr lang="ru-RU" sz="1600" b="1" dirty="0" err="1" smtClean="0">
              <a:latin typeface="Arial Narrow" pitchFamily="34" charset="0"/>
            </a:rPr>
            <a:t>профес-сиональной</a:t>
          </a:r>
          <a:r>
            <a:rPr lang="ru-RU" sz="1600" b="1" dirty="0" smtClean="0">
              <a:latin typeface="Arial Narrow" pitchFamily="34" charset="0"/>
            </a:rPr>
            <a:t> ада-</a:t>
          </a:r>
          <a:r>
            <a:rPr lang="ru-RU" sz="1600" b="1" dirty="0" err="1" smtClean="0">
              <a:latin typeface="Arial Narrow" pitchFamily="34" charset="0"/>
            </a:rPr>
            <a:t>тации</a:t>
          </a:r>
          <a:r>
            <a:rPr lang="ru-RU" sz="1600" b="1" dirty="0" smtClean="0">
              <a:latin typeface="Arial Narrow" pitchFamily="34" charset="0"/>
            </a:rPr>
            <a:t> в обще-</a:t>
          </a:r>
          <a:r>
            <a:rPr lang="ru-RU" sz="1600" b="1" dirty="0" err="1" smtClean="0">
              <a:latin typeface="Arial Narrow" pitchFamily="34" charset="0"/>
            </a:rPr>
            <a:t>ст</a:t>
          </a:r>
          <a:r>
            <a:rPr lang="ru-RU" sz="1500" b="1" dirty="0" err="1" smtClean="0">
              <a:latin typeface="Arial Narrow" pitchFamily="34" charset="0"/>
            </a:rPr>
            <a:t>ве</a:t>
          </a:r>
          <a:endParaRPr lang="ru-RU" sz="1500" dirty="0"/>
        </a:p>
      </dgm:t>
    </dgm:pt>
    <dgm:pt modelId="{773C7F90-B2F3-433A-9EF2-628979A46FB8}" type="parTrans" cxnId="{FF7EE592-FBEB-44D2-B523-95AD99DD79C3}">
      <dgm:prSet/>
      <dgm:spPr/>
      <dgm:t>
        <a:bodyPr/>
        <a:lstStyle/>
        <a:p>
          <a:endParaRPr lang="ru-RU"/>
        </a:p>
      </dgm:t>
    </dgm:pt>
    <dgm:pt modelId="{EBD3FAED-73F1-4353-9F9A-230EA436C291}" type="sibTrans" cxnId="{FF7EE592-FBEB-44D2-B523-95AD99DD79C3}">
      <dgm:prSet/>
      <dgm:spPr/>
      <dgm:t>
        <a:bodyPr/>
        <a:lstStyle/>
        <a:p>
          <a:endParaRPr lang="ru-RU"/>
        </a:p>
      </dgm:t>
    </dgm:pt>
    <dgm:pt modelId="{ECFB5115-696C-4AF5-98D9-9E9C9D918ECB}">
      <dgm:prSet phldrT="[Текст]" custT="1"/>
      <dgm:spPr/>
      <dgm:t>
        <a:bodyPr/>
        <a:lstStyle/>
        <a:p>
          <a:r>
            <a:rPr lang="ru-RU" sz="1600" b="1" dirty="0" err="1" smtClean="0">
              <a:latin typeface="Arial Narrow" pitchFamily="34" charset="0"/>
            </a:rPr>
            <a:t>фективно</a:t>
          </a:r>
          <a:r>
            <a:rPr lang="ru-RU" sz="1600" b="1" dirty="0" smtClean="0">
              <a:latin typeface="Arial Narrow" pitchFamily="34" charset="0"/>
            </a:rPr>
            <a:t> </a:t>
          </a:r>
          <a:r>
            <a:rPr lang="ru-RU" sz="1600" b="1" dirty="0" err="1" smtClean="0">
              <a:latin typeface="Arial Narrow" pitchFamily="34" charset="0"/>
            </a:rPr>
            <a:t>амплифи-цировать</a:t>
          </a:r>
          <a:r>
            <a:rPr lang="ru-RU" sz="1600" b="1" dirty="0" smtClean="0">
              <a:latin typeface="Arial Narrow" pitchFamily="34" charset="0"/>
            </a:rPr>
            <a:t> (</a:t>
          </a:r>
          <a:r>
            <a:rPr lang="ru-RU" sz="1600" b="1" dirty="0" err="1" smtClean="0">
              <a:latin typeface="Arial Narrow" pitchFamily="34" charset="0"/>
            </a:rPr>
            <a:t>присваи-вать</a:t>
          </a:r>
          <a:r>
            <a:rPr lang="ru-RU" sz="1600" b="1" dirty="0" smtClean="0">
              <a:latin typeface="Arial Narrow" pitchFamily="34" charset="0"/>
            </a:rPr>
            <a:t>) образователь-</a:t>
          </a:r>
          <a:r>
            <a:rPr lang="ru-RU" sz="1600" b="1" dirty="0" err="1" smtClean="0">
              <a:latin typeface="Arial Narrow" pitchFamily="34" charset="0"/>
            </a:rPr>
            <a:t>ные</a:t>
          </a:r>
          <a:r>
            <a:rPr lang="ru-RU" sz="1600" b="1" dirty="0" smtClean="0">
              <a:latin typeface="Arial Narrow" pitchFamily="34" charset="0"/>
            </a:rPr>
            <a:t> воздействия социума</a:t>
          </a:r>
          <a:endParaRPr lang="ru-RU" sz="1600" dirty="0"/>
        </a:p>
      </dgm:t>
    </dgm:pt>
    <dgm:pt modelId="{0345DCCB-65C4-48ED-9DFE-E60A92C9102C}" type="parTrans" cxnId="{38D6BDFC-6553-400E-9B6F-D7FC8E067A93}">
      <dgm:prSet/>
      <dgm:spPr/>
      <dgm:t>
        <a:bodyPr/>
        <a:lstStyle/>
        <a:p>
          <a:endParaRPr lang="ru-RU"/>
        </a:p>
      </dgm:t>
    </dgm:pt>
    <dgm:pt modelId="{289C6E9C-C079-42C0-9FF7-FDDBBEAEBC03}" type="sibTrans" cxnId="{38D6BDFC-6553-400E-9B6F-D7FC8E067A93}">
      <dgm:prSet/>
      <dgm:spPr/>
      <dgm:t>
        <a:bodyPr/>
        <a:lstStyle/>
        <a:p>
          <a:endParaRPr lang="ru-RU"/>
        </a:p>
      </dgm:t>
    </dgm:pt>
    <dgm:pt modelId="{15586182-E964-447B-BFE2-13F96FC0103D}" type="pres">
      <dgm:prSet presAssocID="{65D7EFC8-825B-4243-A85D-DA3D988B42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BE0A1C-0CD9-4DB7-B0AB-D5658C958469}" type="pres">
      <dgm:prSet presAssocID="{65D7EFC8-825B-4243-A85D-DA3D988B4275}" presName="tSp" presStyleCnt="0"/>
      <dgm:spPr/>
    </dgm:pt>
    <dgm:pt modelId="{12D466A7-E1C9-481A-9E76-5750D2FDE080}" type="pres">
      <dgm:prSet presAssocID="{65D7EFC8-825B-4243-A85D-DA3D988B4275}" presName="bSp" presStyleCnt="0"/>
      <dgm:spPr/>
    </dgm:pt>
    <dgm:pt modelId="{C347659F-E637-4903-BB47-F545BD820B19}" type="pres">
      <dgm:prSet presAssocID="{65D7EFC8-825B-4243-A85D-DA3D988B4275}" presName="process" presStyleCnt="0"/>
      <dgm:spPr/>
    </dgm:pt>
    <dgm:pt modelId="{C697C307-73BA-4DC0-A618-EAF4333C2CC8}" type="pres">
      <dgm:prSet presAssocID="{A041BE77-1F70-469A-88D1-FE2CD64E47BC}" presName="composite1" presStyleCnt="0"/>
      <dgm:spPr/>
    </dgm:pt>
    <dgm:pt modelId="{03EE2152-F721-45B1-9FF6-627CA301B05A}" type="pres">
      <dgm:prSet presAssocID="{A041BE77-1F70-469A-88D1-FE2CD64E47BC}" presName="dummyNode1" presStyleLbl="node1" presStyleIdx="0" presStyleCnt="3"/>
      <dgm:spPr/>
    </dgm:pt>
    <dgm:pt modelId="{800785EA-DE45-4F8E-BA21-5EA7C9B37024}" type="pres">
      <dgm:prSet presAssocID="{A041BE77-1F70-469A-88D1-FE2CD64E47BC}" presName="childNode1" presStyleLbl="bgAcc1" presStyleIdx="0" presStyleCnt="3" custScaleY="105179" custLinFactNeighborX="-306" custLinFactNeighborY="-4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A3B07-80D1-4963-B043-173A385CD1E5}" type="pres">
      <dgm:prSet presAssocID="{A041BE77-1F70-469A-88D1-FE2CD64E47B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89D5E-5E31-4917-8C84-1B18036F21E9}" type="pres">
      <dgm:prSet presAssocID="{A041BE77-1F70-469A-88D1-FE2CD64E47B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51B1F-C1CE-4C94-8C56-D7D614B6E08D}" type="pres">
      <dgm:prSet presAssocID="{A041BE77-1F70-469A-88D1-FE2CD64E47BC}" presName="connSite1" presStyleCnt="0"/>
      <dgm:spPr/>
    </dgm:pt>
    <dgm:pt modelId="{C9D5F975-0083-4BD9-BDBF-4E5D970DB156}" type="pres">
      <dgm:prSet presAssocID="{14570DEA-0631-48AA-B051-26750A5E5D70}" presName="Name9" presStyleLbl="sibTrans2D1" presStyleIdx="0" presStyleCnt="2"/>
      <dgm:spPr/>
      <dgm:t>
        <a:bodyPr/>
        <a:lstStyle/>
        <a:p>
          <a:endParaRPr lang="ru-RU"/>
        </a:p>
      </dgm:t>
    </dgm:pt>
    <dgm:pt modelId="{62497701-033D-4DFA-8F02-3ADBF884FEFA}" type="pres">
      <dgm:prSet presAssocID="{1238CAA3-270D-495D-86B3-C9F4A01DDF0B}" presName="composite2" presStyleCnt="0"/>
      <dgm:spPr/>
    </dgm:pt>
    <dgm:pt modelId="{05A5F372-A928-4D48-8F53-2ADA0F8C6948}" type="pres">
      <dgm:prSet presAssocID="{1238CAA3-270D-495D-86B3-C9F4A01DDF0B}" presName="dummyNode2" presStyleLbl="node1" presStyleIdx="0" presStyleCnt="3"/>
      <dgm:spPr/>
    </dgm:pt>
    <dgm:pt modelId="{886999C3-3ED2-4D46-9703-E1D2FFB17141}" type="pres">
      <dgm:prSet presAssocID="{1238CAA3-270D-495D-86B3-C9F4A01DDF0B}" presName="childNode2" presStyleLbl="bgAcc1" presStyleIdx="1" presStyleCnt="3" custScaleX="113423" custScaleY="118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144F2-D15B-4C8C-BCE7-D90DB11B9350}" type="pres">
      <dgm:prSet presAssocID="{1238CAA3-270D-495D-86B3-C9F4A01DDF0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8D5A0-A40A-47AC-BF84-C0607BE9C3A8}" type="pres">
      <dgm:prSet presAssocID="{1238CAA3-270D-495D-86B3-C9F4A01DDF0B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8EB66-896E-49BB-ACF4-C6DC28690E43}" type="pres">
      <dgm:prSet presAssocID="{1238CAA3-270D-495D-86B3-C9F4A01DDF0B}" presName="connSite2" presStyleCnt="0"/>
      <dgm:spPr/>
    </dgm:pt>
    <dgm:pt modelId="{A367E755-659F-4BF8-B227-FC0E2CB67A32}" type="pres">
      <dgm:prSet presAssocID="{CFA39B79-4E24-48DE-A91B-19C4AD3946D3}" presName="Name18" presStyleLbl="sibTrans2D1" presStyleIdx="1" presStyleCnt="2"/>
      <dgm:spPr/>
      <dgm:t>
        <a:bodyPr/>
        <a:lstStyle/>
        <a:p>
          <a:endParaRPr lang="ru-RU"/>
        </a:p>
      </dgm:t>
    </dgm:pt>
    <dgm:pt modelId="{2BC2B7F6-78EB-4D1B-B741-2EFB480EB061}" type="pres">
      <dgm:prSet presAssocID="{80D4C11A-DF89-4649-BBAC-2B29E226C27C}" presName="composite1" presStyleCnt="0"/>
      <dgm:spPr/>
    </dgm:pt>
    <dgm:pt modelId="{8B64420C-63D8-47AE-8168-9205A257B0C7}" type="pres">
      <dgm:prSet presAssocID="{80D4C11A-DF89-4649-BBAC-2B29E226C27C}" presName="dummyNode1" presStyleLbl="node1" presStyleIdx="1" presStyleCnt="3"/>
      <dgm:spPr/>
    </dgm:pt>
    <dgm:pt modelId="{C94955BF-55D2-45B9-8C69-5175E4E3468E}" type="pres">
      <dgm:prSet presAssocID="{80D4C11A-DF89-4649-BBAC-2B29E226C27C}" presName="childNode1" presStyleLbl="bgAcc1" presStyleIdx="2" presStyleCnt="3" custScaleY="139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96095-EF75-4B31-9CC8-2B99499BA798}" type="pres">
      <dgm:prSet presAssocID="{80D4C11A-DF89-4649-BBAC-2B29E226C27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A6887-726B-4C59-BD5F-38998E38C7D8}" type="pres">
      <dgm:prSet presAssocID="{80D4C11A-DF89-4649-BBAC-2B29E226C27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1615-60FC-4651-9CA7-A392DEA75266}" type="pres">
      <dgm:prSet presAssocID="{80D4C11A-DF89-4649-BBAC-2B29E226C27C}" presName="connSite1" presStyleCnt="0"/>
      <dgm:spPr/>
    </dgm:pt>
  </dgm:ptLst>
  <dgm:cxnLst>
    <dgm:cxn modelId="{162E6A47-E4E3-4009-9B54-F7957D14F06F}" type="presOf" srcId="{80D4C11A-DF89-4649-BBAC-2B29E226C27C}" destId="{F67A6887-726B-4C59-BD5F-38998E38C7D8}" srcOrd="0" destOrd="0" presId="urn:microsoft.com/office/officeart/2005/8/layout/hProcess4"/>
    <dgm:cxn modelId="{840A6F2F-9E38-4B1C-B861-DCBA28C90DE1}" srcId="{1238CAA3-270D-495D-86B3-C9F4A01DDF0B}" destId="{5ADA4064-FD75-4D64-B388-E8A860243663}" srcOrd="0" destOrd="0" parTransId="{9DEAFAA2-01AA-49F7-B028-224E86756AC7}" sibTransId="{7EE3D865-D7FF-4475-B9FF-EDA9B9200FC8}"/>
    <dgm:cxn modelId="{A4A83782-459D-4BB5-8FDA-7352398D737C}" type="presOf" srcId="{65D7EFC8-825B-4243-A85D-DA3D988B4275}" destId="{15586182-E964-447B-BFE2-13F96FC0103D}" srcOrd="0" destOrd="0" presId="urn:microsoft.com/office/officeart/2005/8/layout/hProcess4"/>
    <dgm:cxn modelId="{6C388930-AEAD-4ADE-B946-2DF6DB7209BB}" srcId="{65D7EFC8-825B-4243-A85D-DA3D988B4275}" destId="{1238CAA3-270D-495D-86B3-C9F4A01DDF0B}" srcOrd="1" destOrd="0" parTransId="{4C6EBA85-86AD-44F0-8B35-6FB4EDD8BA63}" sibTransId="{CFA39B79-4E24-48DE-A91B-19C4AD3946D3}"/>
    <dgm:cxn modelId="{FF7EE592-FBEB-44D2-B523-95AD99DD79C3}" srcId="{80D4C11A-DF89-4649-BBAC-2B29E226C27C}" destId="{FC90F6D5-5C0B-483E-A66A-9B97AEF1E24F}" srcOrd="0" destOrd="0" parTransId="{773C7F90-B2F3-433A-9EF2-628979A46FB8}" sibTransId="{EBD3FAED-73F1-4353-9F9A-230EA436C291}"/>
    <dgm:cxn modelId="{1BCB07B2-E58F-4284-B784-E8130E882ACA}" srcId="{65D7EFC8-825B-4243-A85D-DA3D988B4275}" destId="{80D4C11A-DF89-4649-BBAC-2B29E226C27C}" srcOrd="2" destOrd="0" parTransId="{85166CD1-2ECC-4D37-9204-CA690CC1A413}" sibTransId="{242B23A9-3AC7-47DA-8BA4-B403D62F4CAD}"/>
    <dgm:cxn modelId="{FA379F6E-14B8-431B-AE31-F41E17EAE0D5}" type="presOf" srcId="{5ADA4064-FD75-4D64-B388-E8A860243663}" destId="{2F9144F2-D15B-4C8C-BCE7-D90DB11B9350}" srcOrd="1" destOrd="0" presId="urn:microsoft.com/office/officeart/2005/8/layout/hProcess4"/>
    <dgm:cxn modelId="{67774C56-C2CF-485D-AC5E-A3222B788AA3}" type="presOf" srcId="{14570DEA-0631-48AA-B051-26750A5E5D70}" destId="{C9D5F975-0083-4BD9-BDBF-4E5D970DB156}" srcOrd="0" destOrd="0" presId="urn:microsoft.com/office/officeart/2005/8/layout/hProcess4"/>
    <dgm:cxn modelId="{1C6CB3FD-CACE-4EE8-ACD8-EE8A1134198A}" srcId="{65D7EFC8-825B-4243-A85D-DA3D988B4275}" destId="{A041BE77-1F70-469A-88D1-FE2CD64E47BC}" srcOrd="0" destOrd="0" parTransId="{2AD9AE0F-DAE5-4618-B694-5D0986BAD6B8}" sibTransId="{14570DEA-0631-48AA-B051-26750A5E5D70}"/>
    <dgm:cxn modelId="{D4224932-07F8-434E-B589-4ED9638BCD68}" type="presOf" srcId="{ECFB5115-696C-4AF5-98D9-9E9C9D918ECB}" destId="{2F9144F2-D15B-4C8C-BCE7-D90DB11B9350}" srcOrd="1" destOrd="1" presId="urn:microsoft.com/office/officeart/2005/8/layout/hProcess4"/>
    <dgm:cxn modelId="{87F92713-2FB3-49B3-B89A-FDF2919E39E4}" type="presOf" srcId="{8E8D7811-BC70-48BD-B2C5-9EB392C5AEAE}" destId="{77AA3B07-80D1-4963-B043-173A385CD1E5}" srcOrd="1" destOrd="0" presId="urn:microsoft.com/office/officeart/2005/8/layout/hProcess4"/>
    <dgm:cxn modelId="{403B237B-A992-42D3-A7E1-7977DD4D53E3}" type="presOf" srcId="{A041BE77-1F70-469A-88D1-FE2CD64E47BC}" destId="{A4489D5E-5E31-4917-8C84-1B18036F21E9}" srcOrd="0" destOrd="0" presId="urn:microsoft.com/office/officeart/2005/8/layout/hProcess4"/>
    <dgm:cxn modelId="{05097FA8-B86D-462F-B864-EF59D6A66977}" type="presOf" srcId="{1238CAA3-270D-495D-86B3-C9F4A01DDF0B}" destId="{5458D5A0-A40A-47AC-BF84-C0607BE9C3A8}" srcOrd="0" destOrd="0" presId="urn:microsoft.com/office/officeart/2005/8/layout/hProcess4"/>
    <dgm:cxn modelId="{0E2E8DD4-C4A0-40DA-8ED3-BAA6E8B31635}" type="presOf" srcId="{ECFB5115-696C-4AF5-98D9-9E9C9D918ECB}" destId="{886999C3-3ED2-4D46-9703-E1D2FFB17141}" srcOrd="0" destOrd="1" presId="urn:microsoft.com/office/officeart/2005/8/layout/hProcess4"/>
    <dgm:cxn modelId="{09B5F3BB-047A-4C44-B3AB-9E6717A39398}" type="presOf" srcId="{CFA39B79-4E24-48DE-A91B-19C4AD3946D3}" destId="{A367E755-659F-4BF8-B227-FC0E2CB67A32}" srcOrd="0" destOrd="0" presId="urn:microsoft.com/office/officeart/2005/8/layout/hProcess4"/>
    <dgm:cxn modelId="{38D6BDFC-6553-400E-9B6F-D7FC8E067A93}" srcId="{1238CAA3-270D-495D-86B3-C9F4A01DDF0B}" destId="{ECFB5115-696C-4AF5-98D9-9E9C9D918ECB}" srcOrd="1" destOrd="0" parTransId="{0345DCCB-65C4-48ED-9DFE-E60A92C9102C}" sibTransId="{289C6E9C-C079-42C0-9FF7-FDDBBEAEBC03}"/>
    <dgm:cxn modelId="{354A5D97-7D27-4E1B-AE21-603988DF11AE}" type="presOf" srcId="{FC90F6D5-5C0B-483E-A66A-9B97AEF1E24F}" destId="{C94955BF-55D2-45B9-8C69-5175E4E3468E}" srcOrd="0" destOrd="0" presId="urn:microsoft.com/office/officeart/2005/8/layout/hProcess4"/>
    <dgm:cxn modelId="{41591D20-34A4-4B38-BDE3-B239A58F12F8}" type="presOf" srcId="{5ADA4064-FD75-4D64-B388-E8A860243663}" destId="{886999C3-3ED2-4D46-9703-E1D2FFB17141}" srcOrd="0" destOrd="0" presId="urn:microsoft.com/office/officeart/2005/8/layout/hProcess4"/>
    <dgm:cxn modelId="{40529395-20D2-4064-A368-AAC2B9594607}" type="presOf" srcId="{8E8D7811-BC70-48BD-B2C5-9EB392C5AEAE}" destId="{800785EA-DE45-4F8E-BA21-5EA7C9B37024}" srcOrd="0" destOrd="0" presId="urn:microsoft.com/office/officeart/2005/8/layout/hProcess4"/>
    <dgm:cxn modelId="{0BFAF42B-D0E2-4DD1-8020-46411E443C49}" srcId="{A041BE77-1F70-469A-88D1-FE2CD64E47BC}" destId="{8E8D7811-BC70-48BD-B2C5-9EB392C5AEAE}" srcOrd="0" destOrd="0" parTransId="{649643E8-B9A7-419B-BD07-D9099A055522}" sibTransId="{F4AA7262-34EB-4FBA-A723-43744FECE7E3}"/>
    <dgm:cxn modelId="{1E494A27-6AE9-45F3-8DC5-903F7669623E}" type="presOf" srcId="{FC90F6D5-5C0B-483E-A66A-9B97AEF1E24F}" destId="{1EF96095-EF75-4B31-9CC8-2B99499BA798}" srcOrd="1" destOrd="0" presId="urn:microsoft.com/office/officeart/2005/8/layout/hProcess4"/>
    <dgm:cxn modelId="{AB10D989-268A-48AF-92D4-582874B8E926}" type="presParOf" srcId="{15586182-E964-447B-BFE2-13F96FC0103D}" destId="{89BE0A1C-0CD9-4DB7-B0AB-D5658C958469}" srcOrd="0" destOrd="0" presId="urn:microsoft.com/office/officeart/2005/8/layout/hProcess4"/>
    <dgm:cxn modelId="{B3E010E7-5410-4270-AB63-9252EE5F7E94}" type="presParOf" srcId="{15586182-E964-447B-BFE2-13F96FC0103D}" destId="{12D466A7-E1C9-481A-9E76-5750D2FDE080}" srcOrd="1" destOrd="0" presId="urn:microsoft.com/office/officeart/2005/8/layout/hProcess4"/>
    <dgm:cxn modelId="{E63F2982-94E3-4A14-8BBC-2A025D4861B1}" type="presParOf" srcId="{15586182-E964-447B-BFE2-13F96FC0103D}" destId="{C347659F-E637-4903-BB47-F545BD820B19}" srcOrd="2" destOrd="0" presId="urn:microsoft.com/office/officeart/2005/8/layout/hProcess4"/>
    <dgm:cxn modelId="{D758BCEA-413B-43BE-9988-4978F69EF987}" type="presParOf" srcId="{C347659F-E637-4903-BB47-F545BD820B19}" destId="{C697C307-73BA-4DC0-A618-EAF4333C2CC8}" srcOrd="0" destOrd="0" presId="urn:microsoft.com/office/officeart/2005/8/layout/hProcess4"/>
    <dgm:cxn modelId="{0F4CED4A-733B-415F-AB1E-6ADA583EE557}" type="presParOf" srcId="{C697C307-73BA-4DC0-A618-EAF4333C2CC8}" destId="{03EE2152-F721-45B1-9FF6-627CA301B05A}" srcOrd="0" destOrd="0" presId="urn:microsoft.com/office/officeart/2005/8/layout/hProcess4"/>
    <dgm:cxn modelId="{E8ABA8E7-6A1D-437F-B255-34F8509058D4}" type="presParOf" srcId="{C697C307-73BA-4DC0-A618-EAF4333C2CC8}" destId="{800785EA-DE45-4F8E-BA21-5EA7C9B37024}" srcOrd="1" destOrd="0" presId="urn:microsoft.com/office/officeart/2005/8/layout/hProcess4"/>
    <dgm:cxn modelId="{CE1CD7B6-EC65-44AF-A4B4-AC0DD8058659}" type="presParOf" srcId="{C697C307-73BA-4DC0-A618-EAF4333C2CC8}" destId="{77AA3B07-80D1-4963-B043-173A385CD1E5}" srcOrd="2" destOrd="0" presId="urn:microsoft.com/office/officeart/2005/8/layout/hProcess4"/>
    <dgm:cxn modelId="{49EEE017-0EA3-459B-920F-6785572A1FA6}" type="presParOf" srcId="{C697C307-73BA-4DC0-A618-EAF4333C2CC8}" destId="{A4489D5E-5E31-4917-8C84-1B18036F21E9}" srcOrd="3" destOrd="0" presId="urn:microsoft.com/office/officeart/2005/8/layout/hProcess4"/>
    <dgm:cxn modelId="{06E3413B-3E15-43D1-9CA9-A6403CB92B29}" type="presParOf" srcId="{C697C307-73BA-4DC0-A618-EAF4333C2CC8}" destId="{F1451B1F-C1CE-4C94-8C56-D7D614B6E08D}" srcOrd="4" destOrd="0" presId="urn:microsoft.com/office/officeart/2005/8/layout/hProcess4"/>
    <dgm:cxn modelId="{C1F7EE3C-E25C-4EB7-A33B-365022C81776}" type="presParOf" srcId="{C347659F-E637-4903-BB47-F545BD820B19}" destId="{C9D5F975-0083-4BD9-BDBF-4E5D970DB156}" srcOrd="1" destOrd="0" presId="urn:microsoft.com/office/officeart/2005/8/layout/hProcess4"/>
    <dgm:cxn modelId="{EFC6DCE4-C130-40AB-80BD-AA834C45FBC4}" type="presParOf" srcId="{C347659F-E637-4903-BB47-F545BD820B19}" destId="{62497701-033D-4DFA-8F02-3ADBF884FEFA}" srcOrd="2" destOrd="0" presId="urn:microsoft.com/office/officeart/2005/8/layout/hProcess4"/>
    <dgm:cxn modelId="{3231DE5E-0BB3-4948-B153-A567D8FA5B7E}" type="presParOf" srcId="{62497701-033D-4DFA-8F02-3ADBF884FEFA}" destId="{05A5F372-A928-4D48-8F53-2ADA0F8C6948}" srcOrd="0" destOrd="0" presId="urn:microsoft.com/office/officeart/2005/8/layout/hProcess4"/>
    <dgm:cxn modelId="{09FBF5C1-3109-4BF8-BEFD-82982295EE6E}" type="presParOf" srcId="{62497701-033D-4DFA-8F02-3ADBF884FEFA}" destId="{886999C3-3ED2-4D46-9703-E1D2FFB17141}" srcOrd="1" destOrd="0" presId="urn:microsoft.com/office/officeart/2005/8/layout/hProcess4"/>
    <dgm:cxn modelId="{44542657-504D-45A7-9311-32DBA7FA5ED8}" type="presParOf" srcId="{62497701-033D-4DFA-8F02-3ADBF884FEFA}" destId="{2F9144F2-D15B-4C8C-BCE7-D90DB11B9350}" srcOrd="2" destOrd="0" presId="urn:microsoft.com/office/officeart/2005/8/layout/hProcess4"/>
    <dgm:cxn modelId="{62437B4D-E662-4E3C-A12C-CC2D02615375}" type="presParOf" srcId="{62497701-033D-4DFA-8F02-3ADBF884FEFA}" destId="{5458D5A0-A40A-47AC-BF84-C0607BE9C3A8}" srcOrd="3" destOrd="0" presId="urn:microsoft.com/office/officeart/2005/8/layout/hProcess4"/>
    <dgm:cxn modelId="{A202C15F-5E82-4B52-B7BF-B2B921E27A19}" type="presParOf" srcId="{62497701-033D-4DFA-8F02-3ADBF884FEFA}" destId="{F448EB66-896E-49BB-ACF4-C6DC28690E43}" srcOrd="4" destOrd="0" presId="urn:microsoft.com/office/officeart/2005/8/layout/hProcess4"/>
    <dgm:cxn modelId="{4283ACBD-406F-45DF-9D74-53924A5C3A34}" type="presParOf" srcId="{C347659F-E637-4903-BB47-F545BD820B19}" destId="{A367E755-659F-4BF8-B227-FC0E2CB67A32}" srcOrd="3" destOrd="0" presId="urn:microsoft.com/office/officeart/2005/8/layout/hProcess4"/>
    <dgm:cxn modelId="{66C72397-40F6-48A2-9CA3-03ED74D296E0}" type="presParOf" srcId="{C347659F-E637-4903-BB47-F545BD820B19}" destId="{2BC2B7F6-78EB-4D1B-B741-2EFB480EB061}" srcOrd="4" destOrd="0" presId="urn:microsoft.com/office/officeart/2005/8/layout/hProcess4"/>
    <dgm:cxn modelId="{CB7E99BC-6F73-4E06-96E5-DFEEDB4015B6}" type="presParOf" srcId="{2BC2B7F6-78EB-4D1B-B741-2EFB480EB061}" destId="{8B64420C-63D8-47AE-8168-9205A257B0C7}" srcOrd="0" destOrd="0" presId="urn:microsoft.com/office/officeart/2005/8/layout/hProcess4"/>
    <dgm:cxn modelId="{6B80A9B4-BB42-4190-8FA9-22E2366307B9}" type="presParOf" srcId="{2BC2B7F6-78EB-4D1B-B741-2EFB480EB061}" destId="{C94955BF-55D2-45B9-8C69-5175E4E3468E}" srcOrd="1" destOrd="0" presId="urn:microsoft.com/office/officeart/2005/8/layout/hProcess4"/>
    <dgm:cxn modelId="{1BAFBE2E-2818-45D2-9E00-0A5B233BCFFC}" type="presParOf" srcId="{2BC2B7F6-78EB-4D1B-B741-2EFB480EB061}" destId="{1EF96095-EF75-4B31-9CC8-2B99499BA798}" srcOrd="2" destOrd="0" presId="urn:microsoft.com/office/officeart/2005/8/layout/hProcess4"/>
    <dgm:cxn modelId="{157A2351-0C92-4974-843B-A0FCB1BABE6F}" type="presParOf" srcId="{2BC2B7F6-78EB-4D1B-B741-2EFB480EB061}" destId="{F67A6887-726B-4C59-BD5F-38998E38C7D8}" srcOrd="3" destOrd="0" presId="urn:microsoft.com/office/officeart/2005/8/layout/hProcess4"/>
    <dgm:cxn modelId="{4A005D5F-D0B3-45B1-8BCF-B76DCD9668D2}" type="presParOf" srcId="{2BC2B7F6-78EB-4D1B-B741-2EFB480EB061}" destId="{AEF31615-60FC-4651-9CA7-A392DEA7526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785EA-DE45-4F8E-BA21-5EA7C9B37024}">
      <dsp:nvSpPr>
        <dsp:cNvPr id="0" name=""/>
        <dsp:cNvSpPr/>
      </dsp:nvSpPr>
      <dsp:spPr>
        <a:xfrm>
          <a:off x="0" y="1648607"/>
          <a:ext cx="2033503" cy="1764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 Narrow" pitchFamily="34" charset="0"/>
            </a:rPr>
            <a:t>максимальное раскрытие потен-</a:t>
          </a:r>
          <a:r>
            <a:rPr lang="ru-RU" sz="1600" b="1" kern="1200" dirty="0" err="1" smtClean="0">
              <a:latin typeface="Arial Narrow" pitchFamily="34" charset="0"/>
            </a:rPr>
            <a:t>циальных</a:t>
          </a:r>
          <a:r>
            <a:rPr lang="ru-RU" sz="1600" b="1" kern="1200" dirty="0" smtClean="0">
              <a:latin typeface="Arial Narrow" pitchFamily="34" charset="0"/>
            </a:rPr>
            <a:t> </a:t>
          </a:r>
          <a:r>
            <a:rPr lang="ru-RU" sz="1600" b="1" kern="1200" dirty="0" err="1" smtClean="0">
              <a:latin typeface="Arial Narrow" pitchFamily="34" charset="0"/>
            </a:rPr>
            <a:t>возмо-жностей</a:t>
          </a:r>
          <a:r>
            <a:rPr lang="ru-RU" sz="1600" b="1" kern="1200" dirty="0" smtClean="0">
              <a:latin typeface="Arial Narrow" pitchFamily="34" charset="0"/>
            </a:rPr>
            <a:t>  в лично-</a:t>
          </a:r>
          <a:r>
            <a:rPr lang="ru-RU" sz="1600" b="1" kern="1200" dirty="0" err="1" smtClean="0">
              <a:latin typeface="Arial Narrow" pitchFamily="34" charset="0"/>
            </a:rPr>
            <a:t>стном</a:t>
          </a:r>
          <a:r>
            <a:rPr lang="ru-RU" sz="1600" b="1" kern="1200" dirty="0" smtClean="0">
              <a:latin typeface="Arial Narrow" pitchFamily="34" charset="0"/>
            </a:rPr>
            <a:t> и </a:t>
          </a:r>
          <a:r>
            <a:rPr lang="ru-RU" sz="1600" b="1" kern="1200" dirty="0" err="1" smtClean="0">
              <a:latin typeface="Arial Narrow" pitchFamily="34" charset="0"/>
            </a:rPr>
            <a:t>познава</a:t>
          </a:r>
          <a:r>
            <a:rPr lang="ru-RU" sz="1600" b="1" kern="1200" dirty="0" smtClean="0">
              <a:latin typeface="Arial Narrow" pitchFamily="34" charset="0"/>
            </a:rPr>
            <a:t>-тельном  плане</a:t>
          </a:r>
          <a:endParaRPr lang="ru-RU" sz="1600" kern="1200" dirty="0"/>
        </a:p>
      </dsp:txBody>
      <dsp:txXfrm>
        <a:off x="40596" y="1689203"/>
        <a:ext cx="1952311" cy="1304869"/>
      </dsp:txXfrm>
    </dsp:sp>
    <dsp:sp modelId="{C9D5F975-0083-4BD9-BDBF-4E5D970DB156}">
      <dsp:nvSpPr>
        <dsp:cNvPr id="0" name=""/>
        <dsp:cNvSpPr/>
      </dsp:nvSpPr>
      <dsp:spPr>
        <a:xfrm>
          <a:off x="1161581" y="2145769"/>
          <a:ext cx="2249931" cy="2249931"/>
        </a:xfrm>
        <a:prstGeom prst="leftCircularArrow">
          <a:avLst>
            <a:gd name="adj1" fmla="val 2274"/>
            <a:gd name="adj2" fmla="val 274170"/>
            <a:gd name="adj3" fmla="val 2051141"/>
            <a:gd name="adj4" fmla="val 9025949"/>
            <a:gd name="adj5" fmla="val 2653"/>
          </a:avLst>
        </a:prstGeom>
        <a:solidFill>
          <a:srgbClr val="C00000"/>
        </a:solidFill>
        <a:ln w="41275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89D5E-5E31-4917-8C84-1B18036F21E9}">
      <dsp:nvSpPr>
        <dsp:cNvPr id="0" name=""/>
        <dsp:cNvSpPr/>
      </dsp:nvSpPr>
      <dsp:spPr>
        <a:xfrm>
          <a:off x="452512" y="3079690"/>
          <a:ext cx="1807558" cy="718806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развитие</a:t>
          </a:r>
          <a:endParaRPr lang="ru-RU" sz="2600" kern="1200" dirty="0"/>
        </a:p>
      </dsp:txBody>
      <dsp:txXfrm>
        <a:off x="473565" y="3100743"/>
        <a:ext cx="1765452" cy="676700"/>
      </dsp:txXfrm>
    </dsp:sp>
    <dsp:sp modelId="{886999C3-3ED2-4D46-9703-E1D2FFB17141}">
      <dsp:nvSpPr>
        <dsp:cNvPr id="0" name=""/>
        <dsp:cNvSpPr/>
      </dsp:nvSpPr>
      <dsp:spPr>
        <a:xfrm>
          <a:off x="2503716" y="1606424"/>
          <a:ext cx="2306460" cy="1985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 Narrow" pitchFamily="34" charset="0"/>
            </a:rPr>
            <a:t>максимально и эф-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>
              <a:latin typeface="Arial Narrow" pitchFamily="34" charset="0"/>
            </a:rPr>
            <a:t>фективно</a:t>
          </a:r>
          <a:r>
            <a:rPr lang="ru-RU" sz="1600" b="1" kern="1200" dirty="0" smtClean="0">
              <a:latin typeface="Arial Narrow" pitchFamily="34" charset="0"/>
            </a:rPr>
            <a:t> </a:t>
          </a:r>
          <a:r>
            <a:rPr lang="ru-RU" sz="1600" b="1" kern="1200" dirty="0" err="1" smtClean="0">
              <a:latin typeface="Arial Narrow" pitchFamily="34" charset="0"/>
            </a:rPr>
            <a:t>амплифи-цировать</a:t>
          </a:r>
          <a:r>
            <a:rPr lang="ru-RU" sz="1600" b="1" kern="1200" dirty="0" smtClean="0">
              <a:latin typeface="Arial Narrow" pitchFamily="34" charset="0"/>
            </a:rPr>
            <a:t> (</a:t>
          </a:r>
          <a:r>
            <a:rPr lang="ru-RU" sz="1600" b="1" kern="1200" dirty="0" err="1" smtClean="0">
              <a:latin typeface="Arial Narrow" pitchFamily="34" charset="0"/>
            </a:rPr>
            <a:t>присваи-вать</a:t>
          </a:r>
          <a:r>
            <a:rPr lang="ru-RU" sz="1600" b="1" kern="1200" dirty="0" smtClean="0">
              <a:latin typeface="Arial Narrow" pitchFamily="34" charset="0"/>
            </a:rPr>
            <a:t>) образователь-</a:t>
          </a:r>
          <a:r>
            <a:rPr lang="ru-RU" sz="1600" b="1" kern="1200" dirty="0" err="1" smtClean="0">
              <a:latin typeface="Arial Narrow" pitchFamily="34" charset="0"/>
            </a:rPr>
            <a:t>ные</a:t>
          </a:r>
          <a:r>
            <a:rPr lang="ru-RU" sz="1600" b="1" kern="1200" dirty="0" smtClean="0">
              <a:latin typeface="Arial Narrow" pitchFamily="34" charset="0"/>
            </a:rPr>
            <a:t> воздействия социума</a:t>
          </a:r>
          <a:endParaRPr lang="ru-RU" sz="1600" kern="1200" dirty="0"/>
        </a:p>
      </dsp:txBody>
      <dsp:txXfrm>
        <a:off x="2549403" y="2077533"/>
        <a:ext cx="2215086" cy="1468506"/>
      </dsp:txXfrm>
    </dsp:sp>
    <dsp:sp modelId="{A367E755-659F-4BF8-B227-FC0E2CB67A32}">
      <dsp:nvSpPr>
        <dsp:cNvPr id="0" name=""/>
        <dsp:cNvSpPr/>
      </dsp:nvSpPr>
      <dsp:spPr>
        <a:xfrm>
          <a:off x="3794574" y="777591"/>
          <a:ext cx="2352817" cy="2352817"/>
        </a:xfrm>
        <a:prstGeom prst="circularArrow">
          <a:avLst>
            <a:gd name="adj1" fmla="val 2175"/>
            <a:gd name="adj2" fmla="val 261582"/>
            <a:gd name="adj3" fmla="val 19560704"/>
            <a:gd name="adj4" fmla="val 12573307"/>
            <a:gd name="adj5" fmla="val 2537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8D5A0-A40A-47AC-BF84-C0607BE9C3A8}">
      <dsp:nvSpPr>
        <dsp:cNvPr id="0" name=""/>
        <dsp:cNvSpPr/>
      </dsp:nvSpPr>
      <dsp:spPr>
        <a:xfrm>
          <a:off x="3092084" y="1401064"/>
          <a:ext cx="1807558" cy="71880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</a:t>
          </a:r>
          <a:endParaRPr lang="ru-RU" sz="2600" kern="1200" dirty="0"/>
        </a:p>
      </dsp:txBody>
      <dsp:txXfrm>
        <a:off x="3113137" y="1422117"/>
        <a:ext cx="1765452" cy="676700"/>
      </dsp:txXfrm>
    </dsp:sp>
    <dsp:sp modelId="{C94955BF-55D2-45B9-8C69-5175E4E3468E}">
      <dsp:nvSpPr>
        <dsp:cNvPr id="0" name=""/>
        <dsp:cNvSpPr/>
      </dsp:nvSpPr>
      <dsp:spPr>
        <a:xfrm>
          <a:off x="5143289" y="1434940"/>
          <a:ext cx="2033503" cy="23351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Arial Narrow" pitchFamily="34" charset="0"/>
            </a:rPr>
            <a:t>достичь </a:t>
          </a:r>
          <a:r>
            <a:rPr lang="ru-RU" sz="1600" b="1" kern="1200" dirty="0" err="1" smtClean="0">
              <a:latin typeface="Arial Narrow" pitchFamily="34" charset="0"/>
            </a:rPr>
            <a:t>адекват</a:t>
          </a:r>
          <a:r>
            <a:rPr lang="ru-RU" sz="1600" b="1" kern="1200" dirty="0" smtClean="0">
              <a:latin typeface="Arial Narrow" pitchFamily="34" charset="0"/>
            </a:rPr>
            <a:t>-ной своим </a:t>
          </a:r>
          <a:r>
            <a:rPr lang="ru-RU" sz="1600" b="1" kern="1200" dirty="0" err="1" smtClean="0">
              <a:latin typeface="Arial Narrow" pitchFamily="34" charset="0"/>
            </a:rPr>
            <a:t>возмо-жностям</a:t>
          </a:r>
          <a:r>
            <a:rPr lang="ru-RU" sz="1600" b="1" kern="1200" dirty="0" smtClean="0">
              <a:latin typeface="Arial Narrow" pitchFamily="34" charset="0"/>
            </a:rPr>
            <a:t> </a:t>
          </a:r>
          <a:r>
            <a:rPr lang="ru-RU" sz="1600" b="1" kern="1200" dirty="0" err="1" smtClean="0">
              <a:latin typeface="Arial Narrow" pitchFamily="34" charset="0"/>
            </a:rPr>
            <a:t>соци-альной</a:t>
          </a:r>
          <a:r>
            <a:rPr lang="ru-RU" sz="1600" b="1" kern="1200" dirty="0" smtClean="0">
              <a:latin typeface="Arial Narrow" pitchFamily="34" charset="0"/>
            </a:rPr>
            <a:t> и </a:t>
          </a:r>
          <a:r>
            <a:rPr lang="ru-RU" sz="1600" b="1" kern="1200" dirty="0" err="1" smtClean="0">
              <a:latin typeface="Arial Narrow" pitchFamily="34" charset="0"/>
            </a:rPr>
            <a:t>профес-сиональной</a:t>
          </a:r>
          <a:r>
            <a:rPr lang="ru-RU" sz="1600" b="1" kern="1200" dirty="0" smtClean="0">
              <a:latin typeface="Arial Narrow" pitchFamily="34" charset="0"/>
            </a:rPr>
            <a:t> ада-</a:t>
          </a:r>
          <a:r>
            <a:rPr lang="ru-RU" sz="1600" b="1" kern="1200" dirty="0" err="1" smtClean="0">
              <a:latin typeface="Arial Narrow" pitchFamily="34" charset="0"/>
            </a:rPr>
            <a:t>тации</a:t>
          </a:r>
          <a:r>
            <a:rPr lang="ru-RU" sz="1600" b="1" kern="1200" dirty="0" smtClean="0">
              <a:latin typeface="Arial Narrow" pitchFamily="34" charset="0"/>
            </a:rPr>
            <a:t> в обще-</a:t>
          </a:r>
          <a:r>
            <a:rPr lang="ru-RU" sz="1600" b="1" kern="1200" dirty="0" err="1" smtClean="0">
              <a:latin typeface="Arial Narrow" pitchFamily="34" charset="0"/>
            </a:rPr>
            <a:t>ст</a:t>
          </a:r>
          <a:r>
            <a:rPr lang="ru-RU" sz="1500" b="1" kern="1200" dirty="0" err="1" smtClean="0">
              <a:latin typeface="Arial Narrow" pitchFamily="34" charset="0"/>
            </a:rPr>
            <a:t>ве</a:t>
          </a:r>
          <a:endParaRPr lang="ru-RU" sz="1500" kern="1200" dirty="0"/>
        </a:p>
      </dsp:txBody>
      <dsp:txXfrm>
        <a:off x="5197028" y="1488679"/>
        <a:ext cx="1926025" cy="1727298"/>
      </dsp:txXfrm>
    </dsp:sp>
    <dsp:sp modelId="{F67A6887-726B-4C59-BD5F-38998E38C7D8}">
      <dsp:nvSpPr>
        <dsp:cNvPr id="0" name=""/>
        <dsp:cNvSpPr/>
      </dsp:nvSpPr>
      <dsp:spPr>
        <a:xfrm>
          <a:off x="5595178" y="3081730"/>
          <a:ext cx="1807558" cy="718806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воспитание</a:t>
          </a:r>
          <a:endParaRPr lang="ru-RU" sz="2600" kern="1200" dirty="0"/>
        </a:p>
      </dsp:txBody>
      <dsp:txXfrm>
        <a:off x="5616231" y="3102783"/>
        <a:ext cx="1765452" cy="676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61CF6-30C7-4A05-88D1-2567C74E3076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FB63A-6C01-4655-AEF7-1A8D673256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948A7-2ACF-4511-8235-2916475D15D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B2616-0CE2-42CA-8C5A-2EFD1092E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4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5D2228-C49D-4B95-A70E-5E08E98D60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90F5-EBD8-4CD4-9634-35E5E2269D0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BDC8-F55C-446A-BCB0-D72E2A01A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3500461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ПСИХОЛОГО-МЕДИКО-ПЕДАГОГИЧЕСКИЕ КОМИССИИ </a:t>
            </a:r>
            <a:br>
              <a:rPr lang="ru-RU" sz="3600" b="1" i="1" dirty="0" smtClean="0"/>
            </a:br>
            <a:r>
              <a:rPr lang="ru-RU" sz="3600" b="1" i="1" dirty="0" smtClean="0"/>
              <a:t>И ППМС-СОПРОВОЖДЕНИЕ:</a:t>
            </a:r>
            <a:br>
              <a:rPr lang="ru-RU" sz="3600" b="1" i="1" dirty="0" smtClean="0"/>
            </a:br>
            <a:r>
              <a:rPr lang="ru-RU" sz="1000" b="1" i="1" dirty="0" smtClean="0"/>
              <a:t/>
            </a:r>
            <a:br>
              <a:rPr lang="ru-RU" sz="1000" b="1" i="1" dirty="0" smtClean="0"/>
            </a:br>
            <a:r>
              <a:rPr lang="ru-RU" sz="3600" b="1" i="1" dirty="0" smtClean="0"/>
              <a:t>ИДЕОЛОГИЯ, СОДЕРЖАНИЕ, ТЕХНОЛОГИИ МОНИТОРИНГА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5301208"/>
            <a:ext cx="3114652" cy="1237714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Козлова В.П., 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Заместитель руководителя ЦПМПК,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22.11.12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г.Екатеринбург</a:t>
            </a:r>
            <a:endParaRPr lang="ru-RU" sz="2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Шаг 3. Сопоставление лицензий и программного обеспеч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464" y="1214422"/>
            <a:ext cx="87595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73038"/>
            <a:ext cx="8224837" cy="651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06117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/>
          <p:nvPr/>
        </p:nvGrpSpPr>
        <p:grpSpPr>
          <a:xfrm>
            <a:off x="560633" y="928670"/>
            <a:ext cx="8143932" cy="5715040"/>
            <a:chOff x="-523875" y="311150"/>
            <a:chExt cx="6755332" cy="4516650"/>
          </a:xfrm>
        </p:grpSpPr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2301875" y="311150"/>
              <a:ext cx="1117600" cy="2873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ПМПК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1" name="Text Box 3"/>
            <p:cNvSpPr txBox="1">
              <a:spLocks noChangeArrowheads="1"/>
            </p:cNvSpPr>
            <p:nvPr/>
          </p:nvSpPr>
          <p:spPr bwMode="auto">
            <a:xfrm>
              <a:off x="957558" y="762815"/>
              <a:ext cx="3733210" cy="25611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НАПРАВЛЕНИЯ  ДЕЯТЕЛЬНОСТИ</a:t>
              </a:r>
              <a:endPara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-523875" y="1306513"/>
              <a:ext cx="1273175" cy="11049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Приём населения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814388" y="1306513"/>
              <a:ext cx="1273175" cy="11049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Организа-ционно-методиче-ское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2214563" y="1306513"/>
              <a:ext cx="1273175" cy="11049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Информа-ционно-просвети-тельское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3581400" y="1306513"/>
              <a:ext cx="1273175" cy="1104900"/>
            </a:xfrm>
            <a:prstGeom prst="rect">
              <a:avLst/>
            </a:prstGeom>
            <a:solidFill>
              <a:srgbClr val="FF0000">
                <a:alpha val="53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ППМС-сопро-вождение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4899025" y="1306513"/>
              <a:ext cx="1332432" cy="1104900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9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ЭКСПЕРТНОЕ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376363" y="2617788"/>
              <a:ext cx="2871787" cy="25876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ФОРМЫ  ДЕЯТЕЛЬНОСТИ</a:t>
              </a:r>
              <a:endPara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-523875" y="3160713"/>
              <a:ext cx="1273175" cy="10541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Диагности-ческое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обследова-ние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839043" y="3143249"/>
              <a:ext cx="1362794" cy="162809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Консульти-рование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28600" marR="0" lvl="0" indent="-2286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arenR"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очное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кон-сультирование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228600" marR="0" lvl="0" indent="-2286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arenR"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Консульти-рование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по документам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2214563" y="3160713"/>
              <a:ext cx="1273175" cy="696915"/>
            </a:xfrm>
            <a:prstGeom prst="rect">
              <a:avLst/>
            </a:prstGeom>
            <a:solidFill>
              <a:srgbClr val="FF0000">
                <a:alpha val="42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Мониторинг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3535363" y="3160713"/>
              <a:ext cx="1273175" cy="1102506"/>
            </a:xfrm>
            <a:prstGeom prst="rect">
              <a:avLst/>
            </a:prstGeom>
            <a:solidFill>
              <a:srgbClr val="FF0000">
                <a:alpha val="37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Аналитико-статисти-ческая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обработка материалов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4899025" y="3160713"/>
              <a:ext cx="1273175" cy="16670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Постоянно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действую-щий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рабочий семинар для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руководите-лей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ПМПК всех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уров-ней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5" name="AutoShape 17"/>
            <p:cNvSpPr>
              <a:spLocks noChangeShapeType="1"/>
            </p:cNvSpPr>
            <p:nvPr/>
          </p:nvSpPr>
          <p:spPr bwMode="auto">
            <a:xfrm>
              <a:off x="2844800" y="598488"/>
              <a:ext cx="0" cy="1905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1" name="AutoShape 13"/>
            <p:cNvSpPr>
              <a:spLocks noChangeShapeType="1"/>
            </p:cNvSpPr>
            <p:nvPr/>
          </p:nvSpPr>
          <p:spPr bwMode="auto">
            <a:xfrm>
              <a:off x="2844800" y="1047750"/>
              <a:ext cx="0" cy="2587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3" name="AutoShape 15"/>
            <p:cNvSpPr>
              <a:spLocks noChangeShapeType="1"/>
            </p:cNvSpPr>
            <p:nvPr/>
          </p:nvSpPr>
          <p:spPr bwMode="auto">
            <a:xfrm>
              <a:off x="2844800" y="1047750"/>
              <a:ext cx="1370013" cy="2587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2" name="AutoShape 14"/>
            <p:cNvSpPr>
              <a:spLocks noChangeShapeType="1"/>
            </p:cNvSpPr>
            <p:nvPr/>
          </p:nvSpPr>
          <p:spPr bwMode="auto">
            <a:xfrm>
              <a:off x="2844800" y="1047750"/>
              <a:ext cx="2746375" cy="2587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1" name="AutoShape 23"/>
            <p:cNvSpPr>
              <a:spLocks noChangeShapeType="1"/>
            </p:cNvSpPr>
            <p:nvPr/>
          </p:nvSpPr>
          <p:spPr bwMode="auto">
            <a:xfrm>
              <a:off x="2844800" y="2409825"/>
              <a:ext cx="0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6" name="AutoShape 18"/>
            <p:cNvSpPr>
              <a:spLocks noChangeShapeType="1"/>
            </p:cNvSpPr>
            <p:nvPr/>
          </p:nvSpPr>
          <p:spPr bwMode="auto">
            <a:xfrm flipH="1">
              <a:off x="1376363" y="1047750"/>
              <a:ext cx="1468437" cy="2587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7" name="AutoShape 19"/>
            <p:cNvSpPr>
              <a:spLocks noChangeShapeType="1"/>
            </p:cNvSpPr>
            <p:nvPr/>
          </p:nvSpPr>
          <p:spPr bwMode="auto">
            <a:xfrm flipH="1">
              <a:off x="66675" y="1047750"/>
              <a:ext cx="2778125" cy="2587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2" name="AutoShape 24"/>
            <p:cNvSpPr>
              <a:spLocks noChangeShapeType="1"/>
            </p:cNvSpPr>
            <p:nvPr/>
          </p:nvSpPr>
          <p:spPr bwMode="auto">
            <a:xfrm flipH="1" flipV="1">
              <a:off x="1528763" y="2409825"/>
              <a:ext cx="1314450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8" name="AutoShape 20"/>
            <p:cNvSpPr>
              <a:spLocks noChangeShapeType="1"/>
            </p:cNvSpPr>
            <p:nvPr/>
          </p:nvSpPr>
          <p:spPr bwMode="auto">
            <a:xfrm flipH="1" flipV="1">
              <a:off x="260350" y="2409825"/>
              <a:ext cx="2527300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9" name="AutoShape 21"/>
            <p:cNvSpPr>
              <a:spLocks noChangeShapeType="1"/>
            </p:cNvSpPr>
            <p:nvPr/>
          </p:nvSpPr>
          <p:spPr bwMode="auto">
            <a:xfrm flipV="1">
              <a:off x="2787650" y="2409825"/>
              <a:ext cx="1427163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0" name="AutoShape 22"/>
            <p:cNvSpPr>
              <a:spLocks noChangeShapeType="1"/>
            </p:cNvSpPr>
            <p:nvPr/>
          </p:nvSpPr>
          <p:spPr bwMode="auto">
            <a:xfrm flipV="1">
              <a:off x="2787650" y="2409825"/>
              <a:ext cx="2762250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3" name="AutoShape 25"/>
            <p:cNvSpPr>
              <a:spLocks noChangeShapeType="1"/>
            </p:cNvSpPr>
            <p:nvPr/>
          </p:nvSpPr>
          <p:spPr bwMode="auto">
            <a:xfrm flipH="1">
              <a:off x="174625" y="2876550"/>
              <a:ext cx="2613025" cy="284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4" name="AutoShape 26"/>
            <p:cNvSpPr>
              <a:spLocks noChangeShapeType="1"/>
            </p:cNvSpPr>
            <p:nvPr/>
          </p:nvSpPr>
          <p:spPr bwMode="auto">
            <a:xfrm flipH="1">
              <a:off x="1438275" y="2876550"/>
              <a:ext cx="1349375" cy="284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7" name="AutoShape 29"/>
            <p:cNvSpPr>
              <a:spLocks noChangeShapeType="1"/>
            </p:cNvSpPr>
            <p:nvPr/>
          </p:nvSpPr>
          <p:spPr bwMode="auto">
            <a:xfrm>
              <a:off x="2857488" y="2857496"/>
              <a:ext cx="0" cy="284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8" name="AutoShape 30"/>
            <p:cNvSpPr>
              <a:spLocks noChangeShapeType="1"/>
            </p:cNvSpPr>
            <p:nvPr/>
          </p:nvSpPr>
          <p:spPr bwMode="auto">
            <a:xfrm>
              <a:off x="2786050" y="2857496"/>
              <a:ext cx="1328738" cy="284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59" name="AutoShape 31"/>
            <p:cNvSpPr>
              <a:spLocks noChangeShapeType="1"/>
            </p:cNvSpPr>
            <p:nvPr/>
          </p:nvSpPr>
          <p:spPr bwMode="auto">
            <a:xfrm>
              <a:off x="2786050" y="2857496"/>
              <a:ext cx="2659062" cy="2841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68898" y="46700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Структурно-функциональная модель ПМПК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24412" y="97673"/>
            <a:ext cx="239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СОДЕРЖАНИЕ</a:t>
            </a:r>
            <a:endParaRPr lang="ru-RU" i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ru-RU" sz="2400" b="1" dirty="0">
                <a:cs typeface="Arial" charset="0"/>
              </a:rPr>
              <a:t>Схема консультирования </a:t>
            </a:r>
            <a:r>
              <a:rPr lang="ru-RU" sz="2400" b="1" dirty="0" smtClean="0">
                <a:cs typeface="Arial" charset="0"/>
              </a:rPr>
              <a:t>ребенка в условиях ПМПК</a:t>
            </a:r>
            <a:endParaRPr lang="ru-RU" sz="2400" dirty="0"/>
          </a:p>
        </p:txBody>
      </p:sp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357158" y="928670"/>
            <a:ext cx="8286808" cy="5715040"/>
            <a:chOff x="96" y="526"/>
            <a:chExt cx="5530" cy="3763"/>
          </a:xfrm>
        </p:grpSpPr>
        <p:sp>
          <p:nvSpPr>
            <p:cNvPr id="48132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526"/>
              <a:ext cx="5520" cy="3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995" y="1667"/>
              <a:ext cx="1" cy="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995" y="2323"/>
              <a:ext cx="1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4717" y="1671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4717" y="2319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995" y="3086"/>
              <a:ext cx="1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4717" y="3101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975" y="3838"/>
              <a:ext cx="3734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 flipH="1">
              <a:off x="975" y="3757"/>
              <a:ext cx="1" cy="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4709" y="3753"/>
              <a:ext cx="1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>
              <a:off x="2856" y="1016"/>
              <a:ext cx="1" cy="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>
              <a:off x="995" y="1104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Line 17"/>
            <p:cNvSpPr>
              <a:spLocks noChangeShapeType="1"/>
            </p:cNvSpPr>
            <p:nvPr/>
          </p:nvSpPr>
          <p:spPr bwMode="auto">
            <a:xfrm>
              <a:off x="2856" y="1104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>
              <a:off x="4717" y="1104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975" y="1117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V="1">
              <a:off x="2835" y="1105"/>
              <a:ext cx="1882" cy="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111" y="1193"/>
              <a:ext cx="1768" cy="47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0" name="Rectangle 22"/>
            <p:cNvSpPr>
              <a:spLocks noChangeArrowheads="1"/>
            </p:cNvSpPr>
            <p:nvPr/>
          </p:nvSpPr>
          <p:spPr bwMode="auto">
            <a:xfrm>
              <a:off x="158" y="1207"/>
              <a:ext cx="1724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600" b="1" dirty="0" err="1" smtClean="0">
                  <a:solidFill>
                    <a:srgbClr val="000000"/>
                  </a:solidFill>
                  <a:latin typeface="Arial" charset="0"/>
                </a:rPr>
                <a:t>Соматич</a:t>
              </a:r>
              <a:r>
                <a:rPr lang="ru-RU" sz="1600" b="1" dirty="0" smtClean="0">
                  <a:solidFill>
                    <a:srgbClr val="000000"/>
                  </a:solidFill>
                  <a:latin typeface="Arial" charset="0"/>
                </a:rPr>
                <a:t>. </a:t>
              </a:r>
              <a:r>
                <a:rPr lang="ru-RU" sz="1600" b="1" dirty="0">
                  <a:solidFill>
                    <a:srgbClr val="000000"/>
                  </a:solidFill>
                  <a:latin typeface="Arial" charset="0"/>
                </a:rPr>
                <a:t>нарушения на</a:t>
              </a:r>
            </a:p>
            <a:p>
              <a:r>
                <a:rPr lang="ru-RU" sz="1600" b="1" dirty="0">
                  <a:solidFill>
                    <a:srgbClr val="000000"/>
                  </a:solidFill>
                  <a:latin typeface="Arial" charset="0"/>
                </a:rPr>
                <a:t> момент обследования</a:t>
              </a:r>
            </a:p>
          </p:txBody>
        </p:sp>
        <p:sp>
          <p:nvSpPr>
            <p:cNvPr id="48153" name="Rectangle 25"/>
            <p:cNvSpPr>
              <a:spLocks noChangeArrowheads="1"/>
            </p:cNvSpPr>
            <p:nvPr/>
          </p:nvSpPr>
          <p:spPr bwMode="auto">
            <a:xfrm>
              <a:off x="111" y="1193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2856" y="1667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995" y="1756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2856" y="1756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4717" y="1756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 flipV="1">
              <a:off x="995" y="1752"/>
              <a:ext cx="1885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9" name="Line 31"/>
            <p:cNvSpPr>
              <a:spLocks noChangeShapeType="1"/>
            </p:cNvSpPr>
            <p:nvPr/>
          </p:nvSpPr>
          <p:spPr bwMode="auto">
            <a:xfrm flipV="1">
              <a:off x="2856" y="1752"/>
              <a:ext cx="1884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0" name="Rectangle 32"/>
            <p:cNvSpPr>
              <a:spLocks noChangeArrowheads="1"/>
            </p:cNvSpPr>
            <p:nvPr/>
          </p:nvSpPr>
          <p:spPr bwMode="auto">
            <a:xfrm>
              <a:off x="111" y="1845"/>
              <a:ext cx="1768" cy="474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1" name="Rectangle 33"/>
            <p:cNvSpPr>
              <a:spLocks noChangeArrowheads="1"/>
            </p:cNvSpPr>
            <p:nvPr/>
          </p:nvSpPr>
          <p:spPr bwMode="auto">
            <a:xfrm>
              <a:off x="490" y="1880"/>
              <a:ext cx="113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ru-RU" sz="1400" b="1" dirty="0" smtClean="0">
                  <a:solidFill>
                    <a:srgbClr val="000000"/>
                  </a:solidFill>
                  <a:latin typeface="Arial" charset="0"/>
                </a:rPr>
                <a:t>Предварительное</a:t>
              </a:r>
            </a:p>
            <a:p>
              <a:r>
                <a:rPr lang="ru-RU" sz="1400" b="1" dirty="0" smtClean="0">
                  <a:solidFill>
                    <a:srgbClr val="000000"/>
                  </a:solidFill>
                  <a:latin typeface="Arial" charset="0"/>
                </a:rPr>
                <a:t>заключение</a:t>
              </a:r>
              <a:endParaRPr lang="ru-RU" dirty="0"/>
            </a:p>
          </p:txBody>
        </p:sp>
        <p:sp>
          <p:nvSpPr>
            <p:cNvPr id="48163" name="Rectangle 35"/>
            <p:cNvSpPr>
              <a:spLocks noChangeArrowheads="1"/>
            </p:cNvSpPr>
            <p:nvPr/>
          </p:nvSpPr>
          <p:spPr bwMode="auto">
            <a:xfrm>
              <a:off x="459" y="2149"/>
              <a:ext cx="110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план обследования</a:t>
              </a:r>
              <a:endParaRPr lang="ru-RU"/>
            </a:p>
          </p:txBody>
        </p:sp>
        <p:sp>
          <p:nvSpPr>
            <p:cNvPr id="48164" name="Rectangle 36"/>
            <p:cNvSpPr>
              <a:spLocks noChangeArrowheads="1"/>
            </p:cNvSpPr>
            <p:nvPr/>
          </p:nvSpPr>
          <p:spPr bwMode="auto">
            <a:xfrm>
              <a:off x="111" y="1845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>
              <a:off x="2856" y="2319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auto">
            <a:xfrm>
              <a:off x="995" y="2408"/>
              <a:ext cx="1" cy="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7" name="Line 39"/>
            <p:cNvSpPr>
              <a:spLocks noChangeShapeType="1"/>
            </p:cNvSpPr>
            <p:nvPr/>
          </p:nvSpPr>
          <p:spPr bwMode="auto">
            <a:xfrm>
              <a:off x="2856" y="2408"/>
              <a:ext cx="1" cy="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8" name="Line 40"/>
            <p:cNvSpPr>
              <a:spLocks noChangeShapeType="1"/>
            </p:cNvSpPr>
            <p:nvPr/>
          </p:nvSpPr>
          <p:spPr bwMode="auto">
            <a:xfrm>
              <a:off x="4717" y="2408"/>
              <a:ext cx="1" cy="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69" name="Line 41"/>
            <p:cNvSpPr>
              <a:spLocks noChangeShapeType="1"/>
            </p:cNvSpPr>
            <p:nvPr/>
          </p:nvSpPr>
          <p:spPr bwMode="auto">
            <a:xfrm>
              <a:off x="995" y="2408"/>
              <a:ext cx="186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0" name="Line 42"/>
            <p:cNvSpPr>
              <a:spLocks noChangeShapeType="1"/>
            </p:cNvSpPr>
            <p:nvPr/>
          </p:nvSpPr>
          <p:spPr bwMode="auto">
            <a:xfrm>
              <a:off x="2856" y="2408"/>
              <a:ext cx="186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111" y="2496"/>
              <a:ext cx="1768" cy="609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2" name="Rectangle 44"/>
            <p:cNvSpPr>
              <a:spLocks noChangeArrowheads="1"/>
            </p:cNvSpPr>
            <p:nvPr/>
          </p:nvSpPr>
          <p:spPr bwMode="auto">
            <a:xfrm>
              <a:off x="521" y="2531"/>
              <a:ext cx="9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Дополнительные</a:t>
              </a:r>
              <a:endParaRPr lang="ru-RU"/>
            </a:p>
          </p:txBody>
        </p:sp>
        <p:sp>
          <p:nvSpPr>
            <p:cNvPr id="48173" name="Rectangle 45"/>
            <p:cNvSpPr>
              <a:spLocks noChangeArrowheads="1"/>
            </p:cNvSpPr>
            <p:nvPr/>
          </p:nvSpPr>
          <p:spPr bwMode="auto">
            <a:xfrm>
              <a:off x="783" y="2666"/>
              <a:ext cx="43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методы</a:t>
              </a:r>
              <a:endParaRPr lang="ru-RU"/>
            </a:p>
          </p:txBody>
        </p:sp>
        <p:sp>
          <p:nvSpPr>
            <p:cNvPr id="48174" name="Rectangle 46"/>
            <p:cNvSpPr>
              <a:spLocks noChangeArrowheads="1"/>
            </p:cNvSpPr>
            <p:nvPr/>
          </p:nvSpPr>
          <p:spPr bwMode="auto">
            <a:xfrm>
              <a:off x="606" y="2801"/>
              <a:ext cx="80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обследования</a:t>
              </a:r>
              <a:endParaRPr lang="ru-RU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111" y="2496"/>
              <a:ext cx="1768" cy="609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6" name="Line 48"/>
            <p:cNvSpPr>
              <a:spLocks noChangeShapeType="1"/>
            </p:cNvSpPr>
            <p:nvPr/>
          </p:nvSpPr>
          <p:spPr bwMode="auto">
            <a:xfrm>
              <a:off x="2856" y="3105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7" name="Line 49"/>
            <p:cNvSpPr>
              <a:spLocks noChangeShapeType="1"/>
            </p:cNvSpPr>
            <p:nvPr/>
          </p:nvSpPr>
          <p:spPr bwMode="auto">
            <a:xfrm>
              <a:off x="995" y="3194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8" name="Line 50"/>
            <p:cNvSpPr>
              <a:spLocks noChangeShapeType="1"/>
            </p:cNvSpPr>
            <p:nvPr/>
          </p:nvSpPr>
          <p:spPr bwMode="auto">
            <a:xfrm>
              <a:off x="2856" y="3194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9" name="Line 51"/>
            <p:cNvSpPr>
              <a:spLocks noChangeShapeType="1"/>
            </p:cNvSpPr>
            <p:nvPr/>
          </p:nvSpPr>
          <p:spPr bwMode="auto">
            <a:xfrm>
              <a:off x="4717" y="3194"/>
              <a:ext cx="1" cy="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80" name="Line 52"/>
            <p:cNvSpPr>
              <a:spLocks noChangeShapeType="1"/>
            </p:cNvSpPr>
            <p:nvPr/>
          </p:nvSpPr>
          <p:spPr bwMode="auto">
            <a:xfrm>
              <a:off x="995" y="3194"/>
              <a:ext cx="186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81" name="Line 53"/>
            <p:cNvSpPr>
              <a:spLocks noChangeShapeType="1"/>
            </p:cNvSpPr>
            <p:nvPr/>
          </p:nvSpPr>
          <p:spPr bwMode="auto">
            <a:xfrm>
              <a:off x="2856" y="3194"/>
              <a:ext cx="186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82" name="Rectangle 54"/>
            <p:cNvSpPr>
              <a:spLocks noChangeArrowheads="1"/>
            </p:cNvSpPr>
            <p:nvPr/>
          </p:nvSpPr>
          <p:spPr bwMode="auto">
            <a:xfrm>
              <a:off x="111" y="3283"/>
              <a:ext cx="1768" cy="4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83" name="Rectangle 55"/>
            <p:cNvSpPr>
              <a:spLocks noChangeArrowheads="1"/>
            </p:cNvSpPr>
            <p:nvPr/>
          </p:nvSpPr>
          <p:spPr bwMode="auto">
            <a:xfrm>
              <a:off x="137" y="3318"/>
              <a:ext cx="17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  <a:latin typeface="Arial" charset="0"/>
                </a:rPr>
                <a:t>Результаты полного  </a:t>
              </a:r>
              <a:r>
                <a:rPr lang="ru-RU" b="1" dirty="0" err="1" smtClean="0">
                  <a:solidFill>
                    <a:srgbClr val="000000"/>
                  </a:solidFill>
                  <a:latin typeface="Arial" charset="0"/>
                </a:rPr>
                <a:t>ПМП-обследования</a:t>
              </a:r>
              <a:endParaRPr lang="ru-RU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186" name="Rectangle 58"/>
            <p:cNvSpPr>
              <a:spLocks noChangeArrowheads="1"/>
            </p:cNvSpPr>
            <p:nvPr/>
          </p:nvSpPr>
          <p:spPr bwMode="auto">
            <a:xfrm>
              <a:off x="111" y="3283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87" name="Line 59"/>
            <p:cNvSpPr>
              <a:spLocks noChangeShapeType="1"/>
            </p:cNvSpPr>
            <p:nvPr/>
          </p:nvSpPr>
          <p:spPr bwMode="auto">
            <a:xfrm>
              <a:off x="2856" y="3757"/>
              <a:ext cx="1" cy="1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88" name="Rectangle 60"/>
            <p:cNvSpPr>
              <a:spLocks noChangeArrowheads="1"/>
            </p:cNvSpPr>
            <p:nvPr/>
          </p:nvSpPr>
          <p:spPr bwMode="auto">
            <a:xfrm>
              <a:off x="1995" y="3934"/>
              <a:ext cx="1722" cy="340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89" name="Rectangle 61"/>
            <p:cNvSpPr>
              <a:spLocks noChangeArrowheads="1"/>
            </p:cNvSpPr>
            <p:nvPr/>
          </p:nvSpPr>
          <p:spPr bwMode="auto">
            <a:xfrm>
              <a:off x="2462" y="3969"/>
              <a:ext cx="96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РЕКОМЕНДАЦИИ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190" name="Rectangle 62"/>
            <p:cNvSpPr>
              <a:spLocks noChangeArrowheads="1"/>
            </p:cNvSpPr>
            <p:nvPr/>
          </p:nvSpPr>
          <p:spPr bwMode="auto">
            <a:xfrm>
              <a:off x="2030" y="4104"/>
              <a:ext cx="166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по дальнейшему обучению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191" name="Rectangle 63"/>
            <p:cNvSpPr>
              <a:spLocks noChangeArrowheads="1"/>
            </p:cNvSpPr>
            <p:nvPr/>
          </p:nvSpPr>
          <p:spPr bwMode="auto">
            <a:xfrm>
              <a:off x="1995" y="3934"/>
              <a:ext cx="1722" cy="340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92" name="Rectangle 64"/>
            <p:cNvSpPr>
              <a:spLocks noChangeArrowheads="1"/>
            </p:cNvSpPr>
            <p:nvPr/>
          </p:nvSpPr>
          <p:spPr bwMode="auto">
            <a:xfrm>
              <a:off x="1972" y="3283"/>
              <a:ext cx="1768" cy="47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93" name="Rectangle 65"/>
            <p:cNvSpPr>
              <a:spLocks noChangeArrowheads="1"/>
            </p:cNvSpPr>
            <p:nvPr/>
          </p:nvSpPr>
          <p:spPr bwMode="auto">
            <a:xfrm>
              <a:off x="2160" y="3330"/>
              <a:ext cx="1397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000000"/>
                  </a:solidFill>
                  <a:latin typeface="Arial" charset="0"/>
                </a:rPr>
                <a:t>Заключение </a:t>
              </a:r>
            </a:p>
            <a:p>
              <a:pPr algn="ctr"/>
              <a:r>
                <a:rPr lang="ru-RU" sz="2000" b="1" dirty="0">
                  <a:solidFill>
                    <a:srgbClr val="000000"/>
                  </a:solidFill>
                  <a:latin typeface="Arial" charset="0"/>
                </a:rPr>
                <a:t>ПМП </a:t>
              </a:r>
              <a:r>
                <a:rPr lang="ru-RU" sz="2000" b="1" dirty="0" smtClean="0">
                  <a:solidFill>
                    <a:srgbClr val="000000"/>
                  </a:solidFill>
                  <a:latin typeface="Arial" charset="0"/>
                </a:rPr>
                <a:t> КОМИССИИ</a:t>
              </a:r>
              <a:endParaRPr lang="ru-RU" sz="20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195" name="Rectangle 67"/>
            <p:cNvSpPr>
              <a:spLocks noChangeArrowheads="1"/>
            </p:cNvSpPr>
            <p:nvPr/>
          </p:nvSpPr>
          <p:spPr bwMode="auto">
            <a:xfrm>
              <a:off x="1972" y="3283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96" name="Rectangle 68"/>
            <p:cNvSpPr>
              <a:spLocks noChangeArrowheads="1"/>
            </p:cNvSpPr>
            <p:nvPr/>
          </p:nvSpPr>
          <p:spPr bwMode="auto">
            <a:xfrm>
              <a:off x="3833" y="3283"/>
              <a:ext cx="1768" cy="4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97" name="Rectangle 69"/>
            <p:cNvSpPr>
              <a:spLocks noChangeArrowheads="1"/>
            </p:cNvSpPr>
            <p:nvPr/>
          </p:nvSpPr>
          <p:spPr bwMode="auto">
            <a:xfrm>
              <a:off x="3852" y="3330"/>
              <a:ext cx="1723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Оценка социальной </a:t>
              </a:r>
            </a:p>
            <a:p>
              <a:pPr algn="ctr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адаптированности</a:t>
              </a:r>
            </a:p>
          </p:txBody>
        </p:sp>
        <p:sp>
          <p:nvSpPr>
            <p:cNvPr id="48199" name="Rectangle 71"/>
            <p:cNvSpPr>
              <a:spLocks noChangeArrowheads="1"/>
            </p:cNvSpPr>
            <p:nvPr/>
          </p:nvSpPr>
          <p:spPr bwMode="auto">
            <a:xfrm>
              <a:off x="3833" y="3283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00" name="Rectangle 72"/>
            <p:cNvSpPr>
              <a:spLocks noChangeArrowheads="1"/>
            </p:cNvSpPr>
            <p:nvPr/>
          </p:nvSpPr>
          <p:spPr bwMode="auto">
            <a:xfrm>
              <a:off x="1972" y="2496"/>
              <a:ext cx="1768" cy="609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02" name="Rectangle 74"/>
            <p:cNvSpPr>
              <a:spLocks noChangeArrowheads="1"/>
            </p:cNvSpPr>
            <p:nvPr/>
          </p:nvSpPr>
          <p:spPr bwMode="auto">
            <a:xfrm>
              <a:off x="2025" y="2520"/>
              <a:ext cx="162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Дополнительные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методы тестирования </a:t>
              </a: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и  диагностики</a:t>
              </a: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в рамках программы       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205" name="Rectangle 77"/>
            <p:cNvSpPr>
              <a:spLocks noChangeArrowheads="1"/>
            </p:cNvSpPr>
            <p:nvPr/>
          </p:nvSpPr>
          <p:spPr bwMode="auto">
            <a:xfrm>
              <a:off x="1972" y="2496"/>
              <a:ext cx="1768" cy="609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06" name="Rectangle 78"/>
            <p:cNvSpPr>
              <a:spLocks noChangeArrowheads="1"/>
            </p:cNvSpPr>
            <p:nvPr/>
          </p:nvSpPr>
          <p:spPr bwMode="auto">
            <a:xfrm>
              <a:off x="3833" y="2496"/>
              <a:ext cx="1768" cy="609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07" name="Rectangle 79"/>
            <p:cNvSpPr>
              <a:spLocks noChangeArrowheads="1"/>
            </p:cNvSpPr>
            <p:nvPr/>
          </p:nvSpPr>
          <p:spPr bwMode="auto">
            <a:xfrm>
              <a:off x="3960" y="2531"/>
              <a:ext cx="1549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charset="0"/>
                </a:rPr>
                <a:t>Беседа с ребенком и </a:t>
              </a: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charset="0"/>
                </a:rPr>
                <a:t>семьёй по определению реального уровня</a:t>
              </a:r>
            </a:p>
            <a:p>
              <a:pPr algn="ctr"/>
              <a:r>
                <a:rPr lang="ru-RU" sz="1400" b="1" dirty="0" smtClean="0">
                  <a:solidFill>
                    <a:srgbClr val="000000"/>
                  </a:solidFill>
                  <a:latin typeface="Arial" charset="0"/>
                </a:rPr>
                <a:t>социальной адаптации </a:t>
              </a:r>
              <a:endParaRPr lang="ru-RU" dirty="0"/>
            </a:p>
          </p:txBody>
        </p:sp>
        <p:sp>
          <p:nvSpPr>
            <p:cNvPr id="48210" name="Rectangle 82"/>
            <p:cNvSpPr>
              <a:spLocks noChangeArrowheads="1"/>
            </p:cNvSpPr>
            <p:nvPr/>
          </p:nvSpPr>
          <p:spPr bwMode="auto">
            <a:xfrm>
              <a:off x="3833" y="2496"/>
              <a:ext cx="1768" cy="609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11" name="Rectangle 83"/>
            <p:cNvSpPr>
              <a:spLocks noChangeArrowheads="1"/>
            </p:cNvSpPr>
            <p:nvPr/>
          </p:nvSpPr>
          <p:spPr bwMode="auto">
            <a:xfrm>
              <a:off x="1972" y="1845"/>
              <a:ext cx="1768" cy="474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12" name="Rectangle 84"/>
            <p:cNvSpPr>
              <a:spLocks noChangeArrowheads="1"/>
            </p:cNvSpPr>
            <p:nvPr/>
          </p:nvSpPr>
          <p:spPr bwMode="auto">
            <a:xfrm>
              <a:off x="2478" y="1880"/>
              <a:ext cx="7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Соответствие</a:t>
              </a:r>
              <a:endParaRPr lang="ru-RU"/>
            </a:p>
          </p:txBody>
        </p:sp>
        <p:sp>
          <p:nvSpPr>
            <p:cNvPr id="48213" name="Rectangle 85"/>
            <p:cNvSpPr>
              <a:spLocks noChangeArrowheads="1"/>
            </p:cNvSpPr>
            <p:nvPr/>
          </p:nvSpPr>
          <p:spPr bwMode="auto">
            <a:xfrm>
              <a:off x="2401" y="2014"/>
              <a:ext cx="94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уровня развития</a:t>
              </a:r>
              <a:endParaRPr lang="ru-RU"/>
            </a:p>
          </p:txBody>
        </p:sp>
        <p:sp>
          <p:nvSpPr>
            <p:cNvPr id="48214" name="Rectangle 86"/>
            <p:cNvSpPr>
              <a:spLocks noChangeArrowheads="1"/>
            </p:cNvSpPr>
            <p:nvPr/>
          </p:nvSpPr>
          <p:spPr bwMode="auto">
            <a:xfrm>
              <a:off x="2609" y="2149"/>
              <a:ext cx="50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возрасту</a:t>
              </a:r>
              <a:endParaRPr lang="ru-RU"/>
            </a:p>
          </p:txBody>
        </p:sp>
        <p:sp>
          <p:nvSpPr>
            <p:cNvPr id="48215" name="Rectangle 87"/>
            <p:cNvSpPr>
              <a:spLocks noChangeArrowheads="1"/>
            </p:cNvSpPr>
            <p:nvPr/>
          </p:nvSpPr>
          <p:spPr bwMode="auto">
            <a:xfrm>
              <a:off x="1972" y="1845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16" name="Rectangle 88"/>
            <p:cNvSpPr>
              <a:spLocks noChangeArrowheads="1"/>
            </p:cNvSpPr>
            <p:nvPr/>
          </p:nvSpPr>
          <p:spPr bwMode="auto">
            <a:xfrm>
              <a:off x="3833" y="1845"/>
              <a:ext cx="1768" cy="474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17" name="Rectangle 89"/>
            <p:cNvSpPr>
              <a:spLocks noChangeArrowheads="1"/>
            </p:cNvSpPr>
            <p:nvPr/>
          </p:nvSpPr>
          <p:spPr bwMode="auto">
            <a:xfrm>
              <a:off x="4350" y="1880"/>
              <a:ext cx="75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Возможности</a:t>
              </a:r>
              <a:endParaRPr lang="ru-RU"/>
            </a:p>
          </p:txBody>
        </p:sp>
        <p:sp>
          <p:nvSpPr>
            <p:cNvPr id="48218" name="Rectangle 90"/>
            <p:cNvSpPr>
              <a:spLocks noChangeArrowheads="1"/>
            </p:cNvSpPr>
            <p:nvPr/>
          </p:nvSpPr>
          <p:spPr bwMode="auto">
            <a:xfrm>
              <a:off x="4087" y="2014"/>
              <a:ext cx="129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социальной адаптации</a:t>
              </a:r>
              <a:endParaRPr lang="ru-RU"/>
            </a:p>
          </p:txBody>
        </p:sp>
        <p:sp>
          <p:nvSpPr>
            <p:cNvPr id="48219" name="Rectangle 91"/>
            <p:cNvSpPr>
              <a:spLocks noChangeArrowheads="1"/>
            </p:cNvSpPr>
            <p:nvPr/>
          </p:nvSpPr>
          <p:spPr bwMode="auto">
            <a:xfrm>
              <a:off x="4388" y="2149"/>
              <a:ext cx="6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по возрасту</a:t>
              </a:r>
              <a:endParaRPr lang="ru-RU"/>
            </a:p>
          </p:txBody>
        </p:sp>
        <p:sp>
          <p:nvSpPr>
            <p:cNvPr id="48220" name="Rectangle 92"/>
            <p:cNvSpPr>
              <a:spLocks noChangeArrowheads="1"/>
            </p:cNvSpPr>
            <p:nvPr/>
          </p:nvSpPr>
          <p:spPr bwMode="auto">
            <a:xfrm>
              <a:off x="3833" y="1845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21" name="Rectangle 93"/>
            <p:cNvSpPr>
              <a:spLocks noChangeArrowheads="1"/>
            </p:cNvSpPr>
            <p:nvPr/>
          </p:nvSpPr>
          <p:spPr bwMode="auto">
            <a:xfrm>
              <a:off x="1972" y="1193"/>
              <a:ext cx="1768" cy="47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22" name="Rectangle 94"/>
            <p:cNvSpPr>
              <a:spLocks noChangeArrowheads="1"/>
            </p:cNvSpPr>
            <p:nvPr/>
          </p:nvSpPr>
          <p:spPr bwMode="auto">
            <a:xfrm>
              <a:off x="2562" y="1253"/>
              <a:ext cx="66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Уровень </a:t>
              </a:r>
              <a:endParaRPr lang="en-US" sz="1800" b="1">
                <a:solidFill>
                  <a:srgbClr val="000000"/>
                </a:solidFill>
                <a:latin typeface="Arial" charset="0"/>
              </a:endParaRPr>
            </a:p>
            <a:p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развития</a:t>
              </a:r>
            </a:p>
          </p:txBody>
        </p:sp>
        <p:sp>
          <p:nvSpPr>
            <p:cNvPr id="48224" name="Rectangle 96"/>
            <p:cNvSpPr>
              <a:spLocks noChangeArrowheads="1"/>
            </p:cNvSpPr>
            <p:nvPr/>
          </p:nvSpPr>
          <p:spPr bwMode="auto">
            <a:xfrm>
              <a:off x="1973" y="1207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25" name="Rectangle 97"/>
            <p:cNvSpPr>
              <a:spLocks noChangeArrowheads="1"/>
            </p:cNvSpPr>
            <p:nvPr/>
          </p:nvSpPr>
          <p:spPr bwMode="auto">
            <a:xfrm>
              <a:off x="3833" y="1193"/>
              <a:ext cx="1768" cy="474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26" name="Rectangle 98"/>
            <p:cNvSpPr>
              <a:spLocks noChangeArrowheads="1"/>
            </p:cNvSpPr>
            <p:nvPr/>
          </p:nvSpPr>
          <p:spPr bwMode="auto">
            <a:xfrm>
              <a:off x="3923" y="1298"/>
              <a:ext cx="17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Уровень социальной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48227" name="Rectangle 99"/>
            <p:cNvSpPr>
              <a:spLocks noChangeArrowheads="1"/>
            </p:cNvSpPr>
            <p:nvPr/>
          </p:nvSpPr>
          <p:spPr bwMode="auto">
            <a:xfrm>
              <a:off x="3969" y="1434"/>
              <a:ext cx="1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адаптированности</a:t>
              </a:r>
              <a:endParaRPr lang="ru-RU" sz="1800"/>
            </a:p>
          </p:txBody>
        </p:sp>
        <p:sp>
          <p:nvSpPr>
            <p:cNvPr id="48228" name="Rectangle 100"/>
            <p:cNvSpPr>
              <a:spLocks noChangeArrowheads="1"/>
            </p:cNvSpPr>
            <p:nvPr/>
          </p:nvSpPr>
          <p:spPr bwMode="auto">
            <a:xfrm>
              <a:off x="3833" y="1193"/>
              <a:ext cx="1768" cy="474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29" name="Rectangle 101"/>
            <p:cNvSpPr>
              <a:spLocks noChangeArrowheads="1"/>
            </p:cNvSpPr>
            <p:nvPr/>
          </p:nvSpPr>
          <p:spPr bwMode="auto">
            <a:xfrm>
              <a:off x="1972" y="541"/>
              <a:ext cx="1768" cy="475"/>
            </a:xfrm>
            <a:prstGeom prst="rect">
              <a:avLst/>
            </a:prstGeom>
            <a:solidFill>
              <a:srgbClr val="FF0000">
                <a:alpha val="55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30" name="Rectangle 102"/>
            <p:cNvSpPr>
              <a:spLocks noChangeArrowheads="1"/>
            </p:cNvSpPr>
            <p:nvPr/>
          </p:nvSpPr>
          <p:spPr bwMode="auto">
            <a:xfrm>
              <a:off x="2070" y="572"/>
              <a:ext cx="162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ru-RU" sz="2400" b="1" dirty="0" smtClean="0"/>
                <a:t>РЕБЁНОК</a:t>
              </a:r>
            </a:p>
            <a:p>
              <a:pPr algn="ctr">
                <a:lnSpc>
                  <a:spcPts val="2400"/>
                </a:lnSpc>
              </a:pPr>
              <a:r>
                <a:rPr lang="ru-RU" sz="2400" b="1" dirty="0" smtClean="0"/>
                <a:t> с родителями</a:t>
              </a:r>
              <a:endParaRPr lang="ru-RU" sz="2400" b="1" dirty="0"/>
            </a:p>
          </p:txBody>
        </p:sp>
        <p:sp>
          <p:nvSpPr>
            <p:cNvPr id="48233" name="Rectangle 105"/>
            <p:cNvSpPr>
              <a:spLocks noChangeArrowheads="1"/>
            </p:cNvSpPr>
            <p:nvPr/>
          </p:nvSpPr>
          <p:spPr bwMode="auto">
            <a:xfrm>
              <a:off x="1972" y="541"/>
              <a:ext cx="1768" cy="475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91" name="Прямая соединительная линия 90"/>
          <p:cNvCxnSpPr>
            <a:stCxn id="48191" idx="3"/>
          </p:cNvCxnSpPr>
          <p:nvPr/>
        </p:nvCxnSpPr>
        <p:spPr>
          <a:xfrm flipV="1">
            <a:off x="5783294" y="6286520"/>
            <a:ext cx="3217862" cy="76222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 flipV="1">
            <a:off x="6430182" y="3715546"/>
            <a:ext cx="5071304" cy="70644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0800000">
            <a:off x="5857884" y="1214422"/>
            <a:ext cx="3071834" cy="1588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flipH="1">
            <a:off x="5786446" y="6357958"/>
            <a:ext cx="3357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ПРОГНОЗ, МОНИТОРИНГ</a:t>
            </a:r>
            <a:r>
              <a:rPr lang="en-US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ОЦЕНКА</a:t>
            </a:r>
            <a:endParaRPr lang="ru-RU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072198" y="785794"/>
            <a:ext cx="1231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169" y="764704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Миссия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ПМПК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главная общая цель, ради которой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существует система ПМПК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ПМПк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Формулировка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миссии отражает: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общественный интерес;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потребности населения</a:t>
            </a:r>
          </a:p>
          <a:p>
            <a:pPr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На основе миссии  формулируются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 имеющие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определённые характеристики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конкретность,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измеримость,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выполнимость,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согласованность между собой</a:t>
            </a:r>
          </a:p>
          <a:p>
            <a:pPr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036344" y="4437112"/>
            <a:ext cx="214312" cy="1285875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55826" y="4433470"/>
            <a:ext cx="3571900" cy="1200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</a:t>
            </a:r>
            <a:r>
              <a:rPr lang="ru-RU" dirty="0">
                <a:latin typeface="Arial" pitchFamily="34" charset="0"/>
                <a:cs typeface="Arial" pitchFamily="34" charset="0"/>
              </a:rPr>
              <a:t>  м. б.  долгосрочными</a:t>
            </a: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от 5 лет и более,</a:t>
            </a: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краткосрочными – на 1 – 2 г.,</a:t>
            </a:r>
          </a:p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среднесрочными – 3 – 5 лет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998" y="764704"/>
            <a:ext cx="8001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После установления миссии и целей – оценивается внешняя среда, факторы, влияющие на деятельность организации, в т. ч. – угрозы и помехи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(см. пред. схему)</a:t>
            </a:r>
          </a:p>
          <a:p>
            <a:pPr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Пример: Концепция развития образования  и педагогической  науки в РФ;</a:t>
            </a:r>
          </a:p>
          <a:p>
            <a:pPr>
              <a:defRPr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Национальный проект  «Образование», др. долгосрочные программы</a:t>
            </a:r>
          </a:p>
          <a:p>
            <a:endParaRPr lang="ru-RU" sz="24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ПМПК </a:t>
            </a:r>
            <a:r>
              <a:rPr lang="ru-RU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как инструмент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определения доступной образовательной среды для ребёнка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проблемами  здоровья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6452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0"/>
          <p:cNvSpPr>
            <a:spLocks noChangeArrowheads="1"/>
          </p:cNvSpPr>
          <p:nvPr/>
        </p:nvSpPr>
        <p:spPr bwMode="auto">
          <a:xfrm>
            <a:off x="114300" y="116681"/>
            <a:ext cx="8986838" cy="6624637"/>
          </a:xfrm>
          <a:prstGeom prst="cloudCallout">
            <a:avLst>
              <a:gd name="adj1" fmla="val -34843"/>
              <a:gd name="adj2" fmla="val -19398"/>
            </a:avLst>
          </a:prstGeom>
          <a:solidFill>
            <a:schemeClr val="accent4">
              <a:lumMod val="60000"/>
              <a:lumOff val="40000"/>
              <a:alpha val="79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057400" y="2133600"/>
            <a:ext cx="3581400" cy="26670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438400" y="2667000"/>
            <a:ext cx="2895600" cy="1524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2895600" y="3352800"/>
            <a:ext cx="19050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ПМПК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 rot="-1490362">
            <a:off x="1524000" y="685800"/>
            <a:ext cx="2209800" cy="1066800"/>
          </a:xfrm>
          <a:prstGeom prst="cloudCallout">
            <a:avLst>
              <a:gd name="adj1" fmla="val -72361"/>
              <a:gd name="adj2" fmla="val 6259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ru-RU" b="1" dirty="0" err="1"/>
              <a:t>командно-администр</a:t>
            </a:r>
            <a:r>
              <a:rPr lang="ru-RU" sz="1600" b="1" dirty="0"/>
              <a:t>.</a:t>
            </a:r>
          </a:p>
          <a:p>
            <a:pPr algn="ctr">
              <a:lnSpc>
                <a:spcPct val="75000"/>
              </a:lnSpc>
            </a:pPr>
            <a:r>
              <a:rPr lang="ru-RU" sz="1600" b="1" dirty="0"/>
              <a:t>методы управления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733800" y="457200"/>
            <a:ext cx="2209800" cy="1066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562600" y="914400"/>
            <a:ext cx="2286000" cy="1066800"/>
          </a:xfrm>
          <a:prstGeom prst="cloudCallout">
            <a:avLst>
              <a:gd name="adj1" fmla="val -43958"/>
              <a:gd name="adj2" fmla="val 6994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6096000" y="2362200"/>
            <a:ext cx="2209800" cy="1066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82" name="AutoShape 11"/>
          <p:cNvSpPr>
            <a:spLocks noChangeArrowheads="1"/>
          </p:cNvSpPr>
          <p:nvPr/>
        </p:nvSpPr>
        <p:spPr bwMode="auto">
          <a:xfrm rot="10103709">
            <a:off x="3810000" y="5181600"/>
            <a:ext cx="2209800" cy="1066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 rot="10466892">
            <a:off x="1119980" y="5121816"/>
            <a:ext cx="2559703" cy="1125538"/>
          </a:xfrm>
          <a:prstGeom prst="cloudCallout">
            <a:avLst>
              <a:gd name="adj1" fmla="val -15097"/>
              <a:gd name="adj2" fmla="val 85594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114300" y="2971800"/>
            <a:ext cx="1928813" cy="74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1800" b="1" dirty="0"/>
              <a:t>нестабильность</a:t>
            </a:r>
          </a:p>
          <a:p>
            <a:pPr algn="ctr">
              <a:lnSpc>
                <a:spcPct val="75000"/>
              </a:lnSpc>
            </a:pPr>
            <a:r>
              <a:rPr lang="ru-RU" sz="2000" b="1" dirty="0"/>
              <a:t>внешней</a:t>
            </a:r>
            <a:r>
              <a:rPr lang="ru-RU" sz="1800" b="1" dirty="0"/>
              <a:t> </a:t>
            </a:r>
          </a:p>
          <a:p>
            <a:pPr algn="ctr">
              <a:lnSpc>
                <a:spcPct val="75000"/>
              </a:lnSpc>
            </a:pPr>
            <a:r>
              <a:rPr lang="ru-RU" sz="1800" b="1" dirty="0"/>
              <a:t>сферы</a:t>
            </a: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2879725" y="4283075"/>
            <a:ext cx="2366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ru-RU" sz="1800" b="1" dirty="0"/>
              <a:t>нестабильность</a:t>
            </a:r>
          </a:p>
          <a:p>
            <a:pPr>
              <a:lnSpc>
                <a:spcPct val="75000"/>
              </a:lnSpc>
            </a:pPr>
            <a:r>
              <a:rPr lang="ru-RU" sz="1800" b="1" dirty="0"/>
              <a:t>внутренней сферы</a:t>
            </a: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2073275" y="2209800"/>
            <a:ext cx="3540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1800" b="1" dirty="0"/>
              <a:t>перестройка организационных</a:t>
            </a:r>
          </a:p>
          <a:p>
            <a:pPr algn="ctr">
              <a:lnSpc>
                <a:spcPct val="75000"/>
              </a:lnSpc>
            </a:pPr>
            <a:r>
              <a:rPr lang="ru-RU" sz="1800" b="1" dirty="0"/>
              <a:t>структур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3143240" y="2786058"/>
            <a:ext cx="1680780" cy="51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1800" b="1" i="1" dirty="0" smtClean="0"/>
              <a:t>СИСТЕМА </a:t>
            </a:r>
          </a:p>
          <a:p>
            <a:pPr algn="ctr">
              <a:lnSpc>
                <a:spcPct val="75000"/>
              </a:lnSpc>
            </a:pPr>
            <a:r>
              <a:rPr lang="ru-RU" sz="1800" b="1" i="1" dirty="0" smtClean="0"/>
              <a:t>ОБРАЗОВАНИЯ</a:t>
            </a:r>
            <a:endParaRPr lang="ru-RU" sz="1800" b="1" i="1" dirty="0"/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4038600" y="609600"/>
            <a:ext cx="1574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ru-RU" b="1" dirty="0"/>
              <a:t>либеральные</a:t>
            </a:r>
          </a:p>
          <a:p>
            <a:pPr>
              <a:lnSpc>
                <a:spcPct val="75000"/>
              </a:lnSpc>
            </a:pPr>
            <a:r>
              <a:rPr lang="ru-RU" b="1" dirty="0"/>
              <a:t>методы</a:t>
            </a:r>
          </a:p>
          <a:p>
            <a:pPr>
              <a:lnSpc>
                <a:spcPct val="75000"/>
              </a:lnSpc>
            </a:pPr>
            <a:r>
              <a:rPr lang="ru-RU" b="1" dirty="0"/>
              <a:t> управления</a:t>
            </a:r>
          </a:p>
          <a:p>
            <a:endParaRPr lang="ru-RU" dirty="0"/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5791200" y="990600"/>
            <a:ext cx="2209800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endParaRPr lang="ru-RU" b="1" dirty="0"/>
          </a:p>
          <a:p>
            <a:pPr>
              <a:lnSpc>
                <a:spcPct val="75000"/>
              </a:lnSpc>
            </a:pPr>
            <a:r>
              <a:rPr lang="ru-RU" b="1" dirty="0"/>
              <a:t>подходы к</a:t>
            </a:r>
          </a:p>
          <a:p>
            <a:pPr>
              <a:lnSpc>
                <a:spcPct val="75000"/>
              </a:lnSpc>
            </a:pPr>
            <a:r>
              <a:rPr lang="ru-RU" b="1" dirty="0"/>
              <a:t>финансированию</a:t>
            </a:r>
          </a:p>
          <a:p>
            <a:endParaRPr lang="ru-RU" dirty="0"/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6248400" y="2362200"/>
            <a:ext cx="220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endParaRPr lang="ru-RU" b="1" dirty="0"/>
          </a:p>
          <a:p>
            <a:pPr algn="ctr">
              <a:lnSpc>
                <a:spcPct val="75000"/>
              </a:lnSpc>
            </a:pPr>
            <a:r>
              <a:rPr lang="ru-RU" b="1" dirty="0"/>
              <a:t>соотношение «затраты</a:t>
            </a:r>
          </a:p>
          <a:p>
            <a:pPr algn="ctr">
              <a:lnSpc>
                <a:spcPct val="75000"/>
              </a:lnSpc>
            </a:pPr>
            <a:r>
              <a:rPr lang="ru-RU" b="1" dirty="0"/>
              <a:t>-эффективность»</a:t>
            </a: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1500166" y="5357826"/>
            <a:ext cx="2286016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ru-RU" sz="1800" b="1" dirty="0" smtClean="0"/>
              <a:t>новые технологии</a:t>
            </a:r>
          </a:p>
          <a:p>
            <a:pPr>
              <a:lnSpc>
                <a:spcPct val="75000"/>
              </a:lnSpc>
            </a:pPr>
            <a:r>
              <a:rPr lang="ru-RU" b="1" dirty="0" smtClean="0"/>
              <a:t>(информационные, медицинские, др.)</a:t>
            </a:r>
            <a:endParaRPr lang="ru-RU" sz="1800" b="1" dirty="0"/>
          </a:p>
        </p:txBody>
      </p:sp>
      <p:sp>
        <p:nvSpPr>
          <p:cNvPr id="3092" name="Text Box 24"/>
          <p:cNvSpPr txBox="1">
            <a:spLocks noChangeArrowheads="1"/>
          </p:cNvSpPr>
          <p:nvPr/>
        </p:nvSpPr>
        <p:spPr bwMode="auto">
          <a:xfrm>
            <a:off x="4114800" y="5286388"/>
            <a:ext cx="18859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b="1" dirty="0"/>
              <a:t>достижения </a:t>
            </a:r>
          </a:p>
          <a:p>
            <a:pPr algn="ctr">
              <a:lnSpc>
                <a:spcPct val="75000"/>
              </a:lnSpc>
            </a:pPr>
            <a:r>
              <a:rPr lang="ru-RU" b="1" dirty="0" smtClean="0"/>
              <a:t>современной</a:t>
            </a:r>
            <a:endParaRPr lang="ru-RU" b="1" dirty="0"/>
          </a:p>
          <a:p>
            <a:pPr algn="ctr">
              <a:lnSpc>
                <a:spcPct val="75000"/>
              </a:lnSpc>
            </a:pPr>
            <a:r>
              <a:rPr lang="ru-RU" b="1" dirty="0" smtClean="0"/>
              <a:t>педагогической</a:t>
            </a:r>
          </a:p>
          <a:p>
            <a:pPr algn="ctr">
              <a:lnSpc>
                <a:spcPct val="75000"/>
              </a:lnSpc>
            </a:pPr>
            <a:r>
              <a:rPr lang="ru-RU" b="1" dirty="0" smtClean="0"/>
              <a:t>науки</a:t>
            </a:r>
            <a:endParaRPr lang="ru-RU" b="1" dirty="0"/>
          </a:p>
        </p:txBody>
      </p:sp>
      <p:sp>
        <p:nvSpPr>
          <p:cNvPr id="3093" name="Text Box 25"/>
          <p:cNvSpPr txBox="1">
            <a:spLocks noChangeArrowheads="1"/>
          </p:cNvSpPr>
          <p:nvPr/>
        </p:nvSpPr>
        <p:spPr bwMode="auto">
          <a:xfrm>
            <a:off x="6172200" y="4343400"/>
            <a:ext cx="204311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ru-RU" sz="2000" b="1" dirty="0"/>
              <a:t>нестабильность</a:t>
            </a:r>
          </a:p>
          <a:p>
            <a:pPr algn="ctr">
              <a:lnSpc>
                <a:spcPct val="75000"/>
              </a:lnSpc>
            </a:pPr>
            <a:r>
              <a:rPr lang="ru-RU" sz="2000" b="1" dirty="0"/>
              <a:t>внешней </a:t>
            </a:r>
          </a:p>
          <a:p>
            <a:pPr algn="ctr">
              <a:lnSpc>
                <a:spcPct val="75000"/>
              </a:lnSpc>
            </a:pPr>
            <a:r>
              <a:rPr lang="ru-RU" sz="2000" b="1" dirty="0" smtClean="0"/>
              <a:t>сферы</a:t>
            </a:r>
            <a:endParaRPr lang="ru-RU" sz="20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143" y="548680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Arial" pitchFamily="34" charset="0"/>
                <a:cs typeface="Arial" pitchFamily="34" charset="0"/>
              </a:rPr>
              <a:t>ОРГАНИЗАЦИЯ ПОСЛЕДУЮЩЕГО НАБЛЮДЕНИЯ ЗА ДЕТЬМИ, ПРОШЕДШИМИ ОБСЛЕДОВАНИЕ НА ПМПК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(сопровождение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Функция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сопровождения ПМПК реализуется по отношению к клиентам, взятым под динамическое наблюдение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(в т. ч. - неясные для выполнения и результата  рекомендации). </a:t>
            </a:r>
          </a:p>
          <a:p>
            <a:pPr marL="342900" indent="-342900">
              <a:buClr>
                <a:srgbClr val="990000"/>
              </a:buClr>
              <a:buFont typeface="Wingdings" pitchFamily="2" charset="2"/>
              <a:buChar char="q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Сопровождение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детей и подростков ПМПК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осуществляется: </a:t>
            </a:r>
          </a:p>
          <a:p>
            <a:pPr marL="342900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связь с ПМП консилиумами образовательных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учреждений,</a:t>
            </a:r>
          </a:p>
          <a:p>
            <a:pPr marL="342900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случае их отсутствия - 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педсоветами, </a:t>
            </a:r>
          </a:p>
          <a:p>
            <a:pPr marL="342900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непосредственно с родителями / законными представителями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116632"/>
            <a:ext cx="3723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ТЕХНОЛОГИИ 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191761904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432" y="260648"/>
            <a:ext cx="85340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КОМПЛЕКСНОЕ ПСИХОЛОГО-ПЕДАГОГИЧЕСКОЕ  </a:t>
            </a:r>
            <a:r>
              <a:rPr lang="ru-RU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МЕДИКО</a:t>
            </a:r>
          </a:p>
          <a:p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-СОЦИАЛЬНОЕ  СОПРОВОЖДЕНИЕ  РЕБЁНКА  с особыми образовательными потребностями -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специально организованный процесс, обеспечиваю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щий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78456573"/>
              </p:ext>
            </p:extLst>
          </p:nvPr>
        </p:nvGraphicFramePr>
        <p:xfrm>
          <a:off x="1049216" y="1492354"/>
          <a:ext cx="740336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1285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и общая задача  сопровождения</a:t>
            </a:r>
          </a:p>
          <a:p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Поддержание силами всех специалистов - участников (субъектов) образовательного процесса равновесной ситуации между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реальными возможностями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ребенка по присвоению образовательных воздействий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объемом, динамическими показателями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этих образовательных воздействий со стороны педагогов, родителей, других субъектов образовательного процесса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8278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Сопровождение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как процесс определяется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тремя основными взаимосвязанными компонентами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Систематическое отслеживание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психолого-педагогического статуса ребенка, динамики его психического развития в процессе обучения и социализации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Создание социально-психологических условий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для развития личности каждого ребенка, успешности его обучения (базовый образовательный     компонент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Создание специальных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социально-психологических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условий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сопровождения и помощи в обучении, развитии и социализации детей с особыми образовательными потребностями (в рамках специального образовательного компонента)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106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85786" y="357166"/>
            <a:ext cx="792961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«Мы обязаны дать возможность каждому ребенку, независимо от его потребностей и других обстоятельств, полностью реализовать свой потенциал, приносить пользу обществу и стать полноценным его членом»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Дэвид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Бланкет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Ни один из государственных докладов не сообщает о том,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сколько детей-инвалидов получают образование.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 ежегодных Государственных докладах всегда приводятся данные об обучении «детей с ограниченными возможностями» - понятие очень широкое, включающее и множество детей, не являющихся официально признанными инвалидами).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106388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Два методологических подхода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 определению понятия «Сопровождение» и его содержания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подход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Проектирование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образовательной среды,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реализующей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общегуманистический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подход к необходимости максимального раскрытия возможностей и личностного потенциала ребенка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опирается</a:t>
            </a:r>
          </a:p>
          <a:p>
            <a:pPr eaLnBrk="0" hangingPunct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на возрастные нормативы развития,</a:t>
            </a:r>
          </a:p>
          <a:p>
            <a:pPr eaLnBrk="0" hangingPunct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основные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новообразования возраста как критерии адекватности образовательных воздействий, в логике собственного развития ребенка, приоритетности его потребностей, целей и ценностей (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Битянова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1997, 1998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2466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подход</a:t>
            </a:r>
          </a:p>
          <a:p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Поддержание функционирования ребенка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условиях оптимальной для успешного раскрытия своего личностного потенциала и успешности амплификации образовательных воздействий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Он учитывает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ограничение индивидуальных возможностей адаптации ребенка в образовательной среде,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определении  критериев зоны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дезадаптации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зоны риска как границ, за которые образовательная среда в своем воздействии не должна выходить (Семаго, 2002)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110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714348" y="857232"/>
            <a:ext cx="8429652" cy="5715040"/>
            <a:chOff x="2278" y="1206"/>
            <a:chExt cx="7200" cy="3884"/>
          </a:xfrm>
        </p:grpSpPr>
        <p:sp>
          <p:nvSpPr>
            <p:cNvPr id="2066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278" y="1206"/>
              <a:ext cx="7200" cy="388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3690" y="1345"/>
              <a:ext cx="3332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25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Управление деятельностью </a:t>
              </a:r>
              <a:endPara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по ППМС-сопровождению</a:t>
              </a:r>
              <a:endPara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2702" y="2600"/>
              <a:ext cx="1269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Принципы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4254" y="2600"/>
              <a:ext cx="1130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Методы</a:t>
              </a: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5525" y="2600"/>
              <a:ext cx="1129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Средства</a:t>
              </a: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6796" y="2600"/>
              <a:ext cx="1129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Формы</a:t>
              </a:r>
              <a:endPara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3266" y="2460"/>
              <a:ext cx="40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5384" y="2042"/>
              <a:ext cx="1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3266" y="2460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19" y="2460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6090" y="2460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360" y="2460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3266" y="3854"/>
              <a:ext cx="4238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Повышение эффективности и качества ППМС-сопровождения детей с особыми образовательными потребностями и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дру-гих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участников образовательного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процес-са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  (в </a:t>
              </a: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т.ч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. - дистанционно)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3266" y="3157"/>
              <a:ext cx="988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4819" y="3157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6090" y="3157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H="1">
              <a:off x="6654" y="3157"/>
              <a:ext cx="706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/>
            </a:p>
          </p:txBody>
        </p:sp>
      </p:grp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142844" y="262123"/>
            <a:ext cx="9001156" cy="42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Управление качеством </a:t>
            </a: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ППМС-сопровождения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546800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553" name="Group 1"/>
          <p:cNvGrpSpPr>
            <a:grpSpLocks noChangeAspect="1"/>
          </p:cNvGrpSpPr>
          <p:nvPr/>
        </p:nvGrpSpPr>
        <p:grpSpPr bwMode="auto">
          <a:xfrm>
            <a:off x="357158" y="1500174"/>
            <a:ext cx="8501122" cy="4247290"/>
            <a:chOff x="2278" y="1485"/>
            <a:chExt cx="7200" cy="3479"/>
          </a:xfrm>
        </p:grpSpPr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3407" y="1485"/>
              <a:ext cx="437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Инструментарий оценки управления  качеством </a:t>
              </a: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ППМС-сопровождения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113" y="2460"/>
              <a:ext cx="268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Требования к критериям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оценки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2351" y="3436"/>
              <a:ext cx="1056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Валид-ность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3549" y="3436"/>
              <a:ext cx="1202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Доступность измерению</a:t>
              </a:r>
              <a:endParaRPr kumimoji="0" lang="ru-RU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4880" y="3436"/>
              <a:ext cx="1271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Адекват-ность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6231" y="3436"/>
              <a:ext cx="1553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Высокая </a:t>
              </a: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чув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ствительность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7925" y="3436"/>
              <a:ext cx="148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Доказатель-ность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2843" y="3296"/>
              <a:ext cx="57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5525" y="3018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2843" y="3296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4113" y="3296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5384" y="3296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6937" y="3296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8631" y="3296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5525" y="2042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3972" y="4424"/>
              <a:ext cx="3066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МЕТОДОЛОГИЯ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оценки качества деятельности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5" name="Line 3"/>
            <p:cNvSpPr>
              <a:spLocks noChangeShapeType="1"/>
            </p:cNvSpPr>
            <p:nvPr/>
          </p:nvSpPr>
          <p:spPr bwMode="auto">
            <a:xfrm>
              <a:off x="5384" y="4132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  <p:sp>
          <p:nvSpPr>
            <p:cNvPr id="23554" name="Rectangle 2"/>
            <p:cNvSpPr>
              <a:spLocks noChangeArrowheads="1"/>
            </p:cNvSpPr>
            <p:nvPr/>
          </p:nvSpPr>
          <p:spPr bwMode="auto">
            <a:xfrm>
              <a:off x="2278" y="2321"/>
              <a:ext cx="7200" cy="17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b="1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57158" y="214291"/>
            <a:ext cx="8429684" cy="74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/>
              <a:t>2. Требования к  инструментарию оценки управления качеством </a:t>
            </a: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ППМС-сопровождения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970977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4296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3. Методология оценки деятельности учреждения по обеспечению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ППМС-сопровождения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800"/>
              </a:lnSpc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детей с особыми образовательными потребностями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389315" y="1500173"/>
            <a:ext cx="8612474" cy="5281189"/>
            <a:chOff x="2560" y="8685"/>
            <a:chExt cx="6692" cy="4897"/>
          </a:xfrm>
        </p:grpSpPr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3407" y="8685"/>
              <a:ext cx="52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Методологические подходы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2560" y="9381"/>
              <a:ext cx="3247" cy="42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Научное обоснование требуемого уровня качества: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Наличие стандартов СФГОС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Набор специальных показателей: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Демографические;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Финансовые;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Запрос общества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Критериальные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параметры: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Показатели социального здоровья семьи и общества;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Деятельность аналогичных учреждений, соц. партнёров.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Оптимизация и повышение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эффективно-сти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управления профильной деятельностью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Качество управления;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Информационная поддержка (кадры, МТБ, финансы).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5949" y="9382"/>
              <a:ext cx="3303" cy="4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l"/>
                </a:tabLst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Стратегическое управление: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Гибкость, адекватность отклика;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Нейросетевой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анализ: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Здоровьеформирование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и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здоровьесбережение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(АКДО; МГК);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Развитие деятельности Центра (ЦПМПК, группы подготовки, дистанционные формы,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тьюторинг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др.);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Прогноз изменений в системе ППМС-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сопро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-вождения детей с проблемами здоровья в области, регионе (МНПЛ при ЦПМПК);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Адекватность  уровня финансирования и состояния МТБ;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Динамика нормативно-правовой базы и её  адекватность задачам;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Разработка критериев оценки.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457200" algn="l"/>
                </a:tabLs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Интегративная оценка качества сопровождения 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>
              <a:off x="4113" y="910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2530" name="Line 2"/>
            <p:cNvSpPr>
              <a:spLocks noChangeShapeType="1"/>
            </p:cNvSpPr>
            <p:nvPr/>
          </p:nvSpPr>
          <p:spPr bwMode="auto">
            <a:xfrm>
              <a:off x="7643" y="910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</p:spTree>
    <p:extLst>
      <p:ext uri="{BB962C8B-B14F-4D97-AF65-F5344CB8AC3E}">
        <p14:creationId xmlns:p14="http://schemas.microsoft.com/office/powerpoint/2010/main" val="92373186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106568"/>
            <a:ext cx="857252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Информационная поддержка системы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ППМС-сопровождения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Обучение персонала;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Освоение вспомогательных программных продуктов;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электронной базы документов (ЭБД):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Акты, стандарты, протоколы;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Консультирование участников образовательного процесса;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Научно-практические исследования;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БД и АРМ специалистов;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Работа в локальных сетях;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Телеконференции,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телеконсультации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как форма сопровождения и сотрудничества;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фото-видео архива;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аудио-видео архива (фонотека);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многомодального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интерфейса в работе с детьми;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подсистемы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критериальных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параметров  оценки качества деятельности Центра с опорой на социально-значимые показатели СФГОС.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Контроль доступа пользователей;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Уровень доступа;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Протоколирование изменений;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Закрытие на изменение.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Учет оказываемых образовательных услуг;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Бюджет;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Дополнительные  услуги;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Оперативно-хозяйственная деятельность;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материальных ценностей;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денежных средств;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Учет основных средств и нематериальных активов.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64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Управление процессом ППМС-сопровождения дет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ей</a:t>
            </a:r>
            <a:r>
              <a:rPr lang="ru-RU" sz="1400" b="1" dirty="0" smtClean="0">
                <a:cs typeface="Arial" pitchFamily="34" charset="0"/>
              </a:rPr>
              <a:t> </a:t>
            </a:r>
            <a:r>
              <a:rPr lang="ru-RU" sz="1400" b="1" dirty="0">
                <a:cs typeface="Arial" pitchFamily="34" charset="0"/>
              </a:rPr>
              <a:t>с особыми образовательными потребностями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6981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505" name="Group 1"/>
          <p:cNvGrpSpPr>
            <a:grpSpLocks noChangeAspect="1"/>
          </p:cNvGrpSpPr>
          <p:nvPr/>
        </p:nvGrpSpPr>
        <p:grpSpPr bwMode="auto">
          <a:xfrm>
            <a:off x="500034" y="0"/>
            <a:ext cx="5829300" cy="6875463"/>
            <a:chOff x="2278" y="94"/>
            <a:chExt cx="7200" cy="8383"/>
          </a:xfrm>
        </p:grpSpPr>
        <p:sp>
          <p:nvSpPr>
            <p:cNvPr id="21525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278" y="94"/>
              <a:ext cx="7200" cy="838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4113" y="233"/>
              <a:ext cx="4706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СФГОС и возможности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ППМС-сопровождения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участников образовательного процесса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2419" y="1209"/>
              <a:ext cx="3388" cy="16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Экономическая  составляющая 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Определяет 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Набор услуг;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Объем услуг;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Сроки сопровождения;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Результат сопровождения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6090" y="1209"/>
              <a:ext cx="3303" cy="29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Технологическая составляющая 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Определяет: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Индивидуальные медико-социальные и психолого-педа­гогические технологии сопровождения: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Категории сопровождаемых;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Этапы сопровождения;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Цели этапов сопровождения;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Длительность, содержание программ;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Критерии законченности этапа;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Медикаменты, режим приема, ФТЛ;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lang="ru-RU" sz="11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sz="1100" b="1" dirty="0" smtClean="0">
                  <a:latin typeface="Calibri" pitchFamily="34" charset="0"/>
                  <a:cs typeface="Times New Roman" pitchFamily="18" charset="0"/>
                </a:rPr>
                <a:t>Протезирование, лечение,  СР-работа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Формы, контрольные сроки,  оценка  и корректировка сопровождения.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2419" y="3160"/>
              <a:ext cx="3388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Типовые планы обследования и сопровождения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2419" y="3996"/>
              <a:ext cx="3388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Цель – снижение себестоимости сопровождения участника ОП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>
              <a:off x="4113" y="2881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4113" y="3717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6090" y="4414"/>
              <a:ext cx="3247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Система поддержки принятия решений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7784" y="4135"/>
              <a:ext cx="1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6090" y="5250"/>
              <a:ext cx="324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Дерево состояний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7784" y="4972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5949" y="1070"/>
              <a:ext cx="3529" cy="48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 flipH="1">
              <a:off x="3831" y="791"/>
              <a:ext cx="1412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6513" y="791"/>
              <a:ext cx="127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2454" y="6365"/>
              <a:ext cx="6883" cy="20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Данные о сопровождаемом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Поступление заявления, оформление договора сопровождения;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Завершение этапа сопровождения; завершение процесса сопровождения;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Выполнение стандартов (диагностика проблемы, консультации,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индивиду-альный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план и программа из стандартных технологических блоков, др.);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Затраты ресурсов (материальные ценности, трудозатраты,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инфоресурсы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др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);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План, факт, отклонение от плана (план-факт);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Оценка, сравнение со стандартом, анализ, выводы, заключение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4113" y="5947"/>
              <a:ext cx="1271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 flipH="1">
              <a:off x="6372" y="5947"/>
              <a:ext cx="1412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07" name="Line 3"/>
            <p:cNvSpPr>
              <a:spLocks noChangeShapeType="1"/>
            </p:cNvSpPr>
            <p:nvPr/>
          </p:nvSpPr>
          <p:spPr bwMode="auto">
            <a:xfrm>
              <a:off x="4113" y="4554"/>
              <a:ext cx="0" cy="1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  <p:sp>
          <p:nvSpPr>
            <p:cNvPr id="21506" name="Line 2"/>
            <p:cNvSpPr>
              <a:spLocks noChangeShapeType="1"/>
            </p:cNvSpPr>
            <p:nvPr/>
          </p:nvSpPr>
          <p:spPr bwMode="auto">
            <a:xfrm>
              <a:off x="7784" y="5808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 b="1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6429388" y="1285860"/>
            <a:ext cx="24288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pitchFamily="34" charset="0"/>
              </a:rPr>
              <a:t>5. Управление процессом </a:t>
            </a:r>
            <a:r>
              <a:rPr lang="ru-RU" sz="2400" b="1" dirty="0" smtClean="0">
                <a:cs typeface="Arial" pitchFamily="34" charset="0"/>
              </a:rPr>
              <a:t>ППМС-</a:t>
            </a:r>
            <a:r>
              <a:rPr lang="ru-RU" sz="2400" b="1" dirty="0" err="1" smtClean="0">
                <a:cs typeface="Arial" pitchFamily="34" charset="0"/>
              </a:rPr>
              <a:t>сопро</a:t>
            </a:r>
            <a:r>
              <a:rPr lang="ru-RU" sz="2400" b="1" dirty="0" smtClean="0">
                <a:cs typeface="Arial" pitchFamily="34" charset="0"/>
              </a:rPr>
              <a:t>-вождения </a:t>
            </a:r>
            <a:r>
              <a:rPr lang="ru-RU" sz="2400" b="1" dirty="0">
                <a:cs typeface="Arial" pitchFamily="34" charset="0"/>
              </a:rPr>
              <a:t>детей </a:t>
            </a:r>
            <a:r>
              <a:rPr lang="ru-RU" sz="2400" b="1" dirty="0" smtClean="0">
                <a:cs typeface="Arial" pitchFamily="34" charset="0"/>
              </a:rPr>
              <a:t>с </a:t>
            </a:r>
            <a:r>
              <a:rPr lang="ru-RU" sz="2400" b="1" dirty="0">
                <a:cs typeface="Arial" pitchFamily="34" charset="0"/>
              </a:rPr>
              <a:t>детей с </a:t>
            </a:r>
            <a:r>
              <a:rPr lang="ru-RU" sz="2400" b="1" dirty="0" smtClean="0">
                <a:cs typeface="Arial" pitchFamily="34" charset="0"/>
              </a:rPr>
              <a:t>особы-ми </a:t>
            </a:r>
            <a:r>
              <a:rPr lang="ru-RU" sz="2400" b="1" dirty="0" err="1" smtClean="0">
                <a:cs typeface="Arial" pitchFamily="34" charset="0"/>
              </a:rPr>
              <a:t>образова</a:t>
            </a:r>
            <a:r>
              <a:rPr lang="ru-RU" sz="2400" b="1" dirty="0" smtClean="0">
                <a:cs typeface="Arial" pitchFamily="34" charset="0"/>
              </a:rPr>
              <a:t>-тельными </a:t>
            </a:r>
            <a:r>
              <a:rPr lang="ru-RU" sz="2400" b="1" dirty="0">
                <a:cs typeface="Arial" pitchFamily="34" charset="0"/>
              </a:rPr>
              <a:t>потребностями </a:t>
            </a: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429520" y="5572140"/>
            <a:ext cx="1357322" cy="785818"/>
          </a:xfrm>
          <a:prstGeom prst="stripedRightArrow">
            <a:avLst/>
          </a:prstGeom>
          <a:solidFill>
            <a:srgbClr val="FF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09920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071538" y="800482"/>
            <a:ext cx="7286675" cy="5628914"/>
          </a:xfrm>
          <a:prstGeom prst="rect">
            <a:avLst/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b="1"/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1500166" y="914486"/>
            <a:ext cx="6715172" cy="39432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ТЕХНОЛОГИЧЕСКАЯ СОСТАВЛЯЮЩАЯ ОПРЕДЕЛЯЕТ: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Индивидуальные медико-социальные и психолого-педагогические технологии сопровождения: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Категории сопровождаемых;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Этапы сопровождения;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 этапов сопровождения;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Длительность, содержание программ;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Критерии законченности этапа;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Медикаменты, режим приема, ФТЛ;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Протезирование, лечение,  </a:t>
            </a:r>
            <a:r>
              <a:rPr lang="ru-RU" sz="2000" b="1" dirty="0" err="1" smtClean="0">
                <a:latin typeface="Calibri" pitchFamily="34" charset="0"/>
                <a:cs typeface="Times New Roman" pitchFamily="18" charset="0"/>
              </a:rPr>
              <a:t>корекционная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 работа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Формы, контрольные сроки,  оценка  и корректировка сопровождения.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714744" y="5072074"/>
            <a:ext cx="2628852" cy="4576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Система поддержки принятия решений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571868" y="5715016"/>
            <a:ext cx="2786082" cy="4568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Дерево состояний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000628" y="5572140"/>
            <a:ext cx="0" cy="22800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b="1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000628" y="4857760"/>
            <a:ext cx="0" cy="22800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b="1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928796" y="571657"/>
            <a:ext cx="1029033" cy="3428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b="1"/>
          </a:p>
        </p:txBody>
      </p:sp>
      <p:sp>
        <p:nvSpPr>
          <p:cNvPr id="6" name="Стрелка вниз 5"/>
          <p:cNvSpPr/>
          <p:nvPr/>
        </p:nvSpPr>
        <p:spPr>
          <a:xfrm>
            <a:off x="8388424" y="5149347"/>
            <a:ext cx="432048" cy="127220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16311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 flipH="1">
            <a:off x="4500562" y="571480"/>
            <a:ext cx="1143191" cy="34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b="1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2357422" y="571480"/>
            <a:ext cx="1029033" cy="343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b="1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85852" y="928670"/>
            <a:ext cx="6929486" cy="407196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Данные о сопровождаемом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Поступление заявления, оформление договора сопровождения;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Завершение этапа сопровождения; завершение процесса сопровождения;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Выполнение стандартов (диагностика проблемы, консультации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индивидуальный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 и программа из стандартных технологических блоков, др.);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Затраты ресурсов (материальные ценности, трудозатраты,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инфоресурсы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План, факт, отклонение от плана (план-факт);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Оценка, сравнение со стандартом, анализ, выводы, заключение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40" y="535782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Ниже представлена </a:t>
            </a:r>
            <a:r>
              <a:rPr lang="ru-RU" sz="2400" b="1" dirty="0"/>
              <a:t>функциональная модель </a:t>
            </a:r>
            <a:r>
              <a:rPr lang="ru-RU" sz="2400" b="1" dirty="0" err="1"/>
              <a:t>ППМС-сопровождения</a:t>
            </a:r>
            <a:r>
              <a:rPr lang="ru-RU" sz="2400" b="1" dirty="0"/>
              <a:t> детей с нарушенным слухом </a:t>
            </a:r>
            <a:r>
              <a:rPr lang="ru-RU" sz="2400" dirty="0"/>
              <a:t>в ГОУ СО ЦПМСС «Эхо», составляющая основу социального проекта </a:t>
            </a:r>
            <a:r>
              <a:rPr lang="ru-RU" sz="2400" b="1" dirty="0"/>
              <a:t>«СТАРТ»</a:t>
            </a:r>
          </a:p>
        </p:txBody>
      </p:sp>
    </p:spTree>
    <p:extLst>
      <p:ext uri="{BB962C8B-B14F-4D97-AF65-F5344CB8AC3E}">
        <p14:creationId xmlns:p14="http://schemas.microsoft.com/office/powerpoint/2010/main" val="376103439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Прямоугольник 135"/>
          <p:cNvSpPr/>
          <p:nvPr/>
        </p:nvSpPr>
        <p:spPr>
          <a:xfrm>
            <a:off x="6286512" y="1857364"/>
            <a:ext cx="2571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Функциональная модель </a:t>
            </a:r>
            <a:r>
              <a:rPr lang="ru-RU" sz="2400" b="1" dirty="0" err="1"/>
              <a:t>ППМС-сопровождения</a:t>
            </a:r>
            <a:r>
              <a:rPr lang="ru-RU" sz="2400" b="1" dirty="0"/>
              <a:t> </a:t>
            </a:r>
            <a:r>
              <a:rPr lang="ru-RU" sz="2400" b="1" dirty="0" smtClean="0"/>
              <a:t> детей </a:t>
            </a:r>
            <a:r>
              <a:rPr lang="ru-RU" sz="2400" b="1" dirty="0"/>
              <a:t>с нарушенным слухом в ГОУ СО ЦПМСС «Эхо»</a:t>
            </a:r>
          </a:p>
        </p:txBody>
      </p:sp>
      <p:pic>
        <p:nvPicPr>
          <p:cNvPr id="138" name="Рисунок 137" descr="СТАРТ_ри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38" y="166931"/>
            <a:ext cx="5611267" cy="6569242"/>
          </a:xfrm>
          <a:prstGeom prst="rect">
            <a:avLst/>
          </a:prstGeom>
        </p:spPr>
      </p:pic>
      <p:sp>
        <p:nvSpPr>
          <p:cNvPr id="4" name="Штриховая стрелка вправо 3"/>
          <p:cNvSpPr/>
          <p:nvPr/>
        </p:nvSpPr>
        <p:spPr>
          <a:xfrm>
            <a:off x="7429520" y="5143512"/>
            <a:ext cx="1357322" cy="428628"/>
          </a:xfrm>
          <a:prstGeom prst="strip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0132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980728"/>
            <a:ext cx="81781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Согласно Всеобщей декларации прав </a:t>
            </a:r>
            <a:r>
              <a:rPr lang="ru-RU" sz="2800" dirty="0" smtClean="0"/>
              <a:t>человека</a:t>
            </a:r>
          </a:p>
          <a:p>
            <a:r>
              <a:rPr lang="ru-RU" sz="2800" dirty="0" smtClean="0"/>
              <a:t>дети </a:t>
            </a:r>
            <a:r>
              <a:rPr lang="ru-RU" sz="2800" dirty="0"/>
              <a:t>имеют право на особую заботу и помощь.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Подписав </a:t>
            </a:r>
            <a:r>
              <a:rPr lang="ru-RU" sz="2800" dirty="0"/>
              <a:t>Конвенцию о правах ребенка и иные международные акты в сфере обеспечения прав детей, Российская Федерация выразила приверженность участию в усилиях мирового сообщества по формированию среды, комфортной и доброжелательной для </a:t>
            </a:r>
            <a:r>
              <a:rPr lang="ru-RU" sz="2800" dirty="0" smtClean="0"/>
              <a:t>детей.</a:t>
            </a:r>
          </a:p>
          <a:p>
            <a:endParaRPr lang="ru-RU" sz="2800" dirty="0" smtClean="0"/>
          </a:p>
          <a:p>
            <a:r>
              <a:rPr lang="ru-RU" sz="2800" dirty="0" smtClean="0"/>
              <a:t>Конституция </a:t>
            </a:r>
            <a:r>
              <a:rPr lang="ru-RU" sz="2800" dirty="0"/>
              <a:t>Российской Федерации гарантирует поддержку семьи, материнства и детства.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2280" y="373306"/>
            <a:ext cx="162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ИДЕОЛОГИЯ</a:t>
            </a:r>
            <a:endParaRPr lang="ru-RU" i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1033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ТАРТ_рис.jpg"/>
          <p:cNvPicPr>
            <a:picLocks noChangeAspect="1"/>
          </p:cNvPicPr>
          <p:nvPr/>
        </p:nvPicPr>
        <p:blipFill>
          <a:blip r:embed="rId2"/>
          <a:srcRect r="6588" b="55209"/>
          <a:stretch>
            <a:fillRect/>
          </a:stretch>
        </p:blipFill>
        <p:spPr>
          <a:xfrm>
            <a:off x="214282" y="1142984"/>
            <a:ext cx="8696800" cy="53578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214290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Функциональная модель </a:t>
            </a:r>
            <a:r>
              <a:rPr lang="ru-RU" sz="2400" b="1" dirty="0" err="1"/>
              <a:t>ППМС-сопровождения</a:t>
            </a:r>
            <a:r>
              <a:rPr lang="ru-RU" sz="2400" b="1" dirty="0"/>
              <a:t> </a:t>
            </a:r>
            <a:r>
              <a:rPr lang="ru-RU" sz="2400" b="1" dirty="0" smtClean="0"/>
              <a:t> детей </a:t>
            </a:r>
            <a:r>
              <a:rPr lang="ru-RU" sz="2400" b="1" dirty="0"/>
              <a:t>с нарушенным слухом в ГОУ СО ЦПМСС «Эхо</a:t>
            </a:r>
            <a:r>
              <a:rPr lang="ru-RU" sz="2400" b="1" dirty="0" smtClean="0"/>
              <a:t>» (фраг.1)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8675429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"/>
            <a:ext cx="8572560" cy="73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400" b="1" dirty="0"/>
              <a:t>Функциональная модель </a:t>
            </a:r>
            <a:r>
              <a:rPr lang="ru-RU" sz="2400" b="1" dirty="0" err="1"/>
              <a:t>ППМС-сопровождения</a:t>
            </a:r>
            <a:r>
              <a:rPr lang="ru-RU" sz="2400" b="1" dirty="0"/>
              <a:t> </a:t>
            </a:r>
            <a:r>
              <a:rPr lang="ru-RU" sz="2400" b="1" dirty="0" smtClean="0"/>
              <a:t> детей </a:t>
            </a:r>
            <a:r>
              <a:rPr lang="ru-RU" sz="2400" b="1" dirty="0"/>
              <a:t>с нарушенным слухом в ГОУ СО ЦПМСС «Эхо</a:t>
            </a:r>
            <a:r>
              <a:rPr lang="ru-RU" sz="2400" b="1" dirty="0" smtClean="0"/>
              <a:t>» (фраг.2)</a:t>
            </a:r>
            <a:endParaRPr lang="ru-RU" sz="2400" b="1" dirty="0"/>
          </a:p>
        </p:txBody>
      </p:sp>
      <p:pic>
        <p:nvPicPr>
          <p:cNvPr id="4" name="Рисунок 3" descr="СТАРТ_рис.jpg"/>
          <p:cNvPicPr>
            <a:picLocks noChangeAspect="1"/>
          </p:cNvPicPr>
          <p:nvPr/>
        </p:nvPicPr>
        <p:blipFill>
          <a:blip r:embed="rId2"/>
          <a:srcRect t="40625"/>
          <a:stretch>
            <a:fillRect/>
          </a:stretch>
        </p:blipFill>
        <p:spPr>
          <a:xfrm>
            <a:off x="534148" y="642918"/>
            <a:ext cx="8038380" cy="613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7134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835824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ПРИГЛАШЕНИЕ  К  ОБСУЖДЕНИЮ</a:t>
            </a:r>
          </a:p>
          <a:p>
            <a:pPr algn="ctr"/>
            <a:endParaRPr lang="ru-RU" sz="8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ПМПК, которые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будут получать первичную информацию  о выполнении рекомендаций по выбору образовательного маршрута,  о содержании и результатах </a:t>
            </a:r>
            <a:r>
              <a:rPr lang="ru-RU" sz="2400" b="1" i="1" dirty="0" err="1" smtClean="0">
                <a:latin typeface="Arial" pitchFamily="34" charset="0"/>
                <a:cs typeface="Arial" pitchFamily="34" charset="0"/>
              </a:rPr>
              <a:t>ППМС-сопровождения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 детей с ОВЗ в образовательных учреждениях, </a:t>
            </a:r>
          </a:p>
          <a:p>
            <a:pPr>
              <a:buClr>
                <a:srgbClr val="C00000"/>
              </a:buClr>
            </a:pPr>
            <a:endParaRPr lang="ru-RU" sz="800" b="1" i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должны будут   обрабатывать информацию,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анализировать,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обобщать,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формировать  заключение, характеризующее преемственность и взаимосвязь  двух элементов одной системы применительно к сопровождаемым детям.</a:t>
            </a:r>
          </a:p>
          <a:p>
            <a:pPr>
              <a:buClr>
                <a:srgbClr val="C00000"/>
              </a:buClr>
            </a:pPr>
            <a:endParaRPr lang="ru-RU" sz="800" b="1" i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Возможно, стоит подумать об общих  категориях оценки?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D:\Мои документы\Мои рисунки\modernsitepy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120180" cy="112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62888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56319" y="285727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3257550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Информация о результатах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ППМС-сопровождения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3257550" algn="ct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ребёнка с ограниченными возможностями здоровья в общеобразовательном  учреждении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8914748" cy="4640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1. Актуальность основной проблемы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2. Рекомендации по организации воспитания и обучения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 Выполнение рекомендаций по организации воспитания </a:t>
            </a:r>
          </a:p>
          <a:p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и обучения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3. Развитие способностей к коммуникации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4. Развитие способностей к сенсорному восприятию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5. Развитие навыков  самообслуживания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Arial" pitchFamily="34" charset="0"/>
                <a:ea typeface="Calibri"/>
                <a:cs typeface="Arial" pitchFamily="34" charset="0"/>
              </a:rPr>
              <a:t>6. Организация и проведение работы с  родителями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 Формы,  сроки, результат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5578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81439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 Выбор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специалистами и родителями  (законными представителями)   модулей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сопровождения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7.1. «Модуль 1»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7.2. «Модуль 2»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7.3. «Модуль 3»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7.4. «Модуль 4»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7.5. «Модуль 5»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7.7. «Модуль 6»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 др.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857364"/>
            <a:ext cx="4572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Структура, содержание и вариативность </a:t>
            </a:r>
          </a:p>
          <a:p>
            <a:r>
              <a:rPr lang="ru-RU" sz="2400" i="1" dirty="0" smtClean="0"/>
              <a:t>модулей  зависят от проблемы сопровождаемого,</a:t>
            </a:r>
          </a:p>
          <a:p>
            <a:r>
              <a:rPr lang="ru-RU" sz="2400" i="1" dirty="0" smtClean="0"/>
              <a:t> профиля образовательного учреждения,</a:t>
            </a:r>
          </a:p>
          <a:p>
            <a:r>
              <a:rPr lang="ru-RU" sz="2400" i="1" dirty="0" smtClean="0"/>
              <a:t>ресурсоёмкости  технологий,</a:t>
            </a:r>
          </a:p>
          <a:p>
            <a:r>
              <a:rPr lang="ru-RU" sz="2400" i="1" dirty="0" smtClean="0"/>
              <a:t>МТБ,  др.</a:t>
            </a:r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95859022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2868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8. Дистанционное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сопровождение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Наличие программы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Указать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часов</a:t>
            </a:r>
          </a:p>
          <a:p>
            <a:pPr>
              <a:buFont typeface="Arial" pitchFamily="34" charset="0"/>
              <a:buChar char="•"/>
            </a:pP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9. Участие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педагогов  образовательного учреждения в  выполнении программы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сопровождения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9.1. Общее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количество педагогов, участвующих в программе сопровождения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9.2. Общее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тьюторов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задействованных в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прогамме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сопровождения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9.3. Педагоги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образовательного учреждения, участвующие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сопровождении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9.4. Специалисты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ПМПК, участвующие в программе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сопровождения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5491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10. Обеспеченность  необходимыми учебниками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 учебными пособиями, учебно-методическим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материалом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Педагогов,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/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сопровождаемых,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%</a:t>
            </a:r>
          </a:p>
          <a:p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11. Обеспеченность 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компьютерной и другой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техникой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Педагогов,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%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Обучающихся / сопровождаемых,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%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12. Организация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научно-методического фрагмента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ППМС-сопровождения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Координационный совет, рабочие группы, методические объединения, семинары, конференции др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Указать,  какие элементы работают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2091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32656"/>
            <a:ext cx="82868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13. Наличие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договоров (соглашений) о сопровождении с ОУ, семьёй, администрацией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Указать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, какие договора  (двухсторонние, трехсторонние, др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13.1.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Формы привлечения средств на сопровождение (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указать,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какие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14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ДОПОЛНИТЕЛЬНАЯ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ИНФОРМАЦИЯ ( ориентированная на результат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):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14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14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Можем подумать об обсуждении в режиме: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e-mail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Б)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форума, специально открытого на сайте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центрэхо.рф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D:\Мои документы\Мои рисунки\modernsitepy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9" y="4149080"/>
            <a:ext cx="1120180" cy="112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3679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28992" y="4437063"/>
            <a:ext cx="553562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БЛАГОДАРЮ  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r">
              <a:spcBef>
                <a:spcPct val="50000"/>
              </a:spcBef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  СОВМЕСТНУЮ  РАБОТУ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3" name="Рисунок 2" descr="Шаг 3. Сопоставление лицензий и программного обеспеч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7595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9296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Национальный план действий в интересах детей был принят в Российской Федерации в 1995 году. </a:t>
            </a:r>
          </a:p>
          <a:p>
            <a:endParaRPr lang="ru-RU" sz="2800" dirty="0" smtClean="0"/>
          </a:p>
          <a:p>
            <a:r>
              <a:rPr lang="ru-RU" sz="2800" dirty="0" smtClean="0"/>
              <a:t>Сегодня неоспорима актуальность  принятия нового документа -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Национальной стратегии действий в интересах детей на 2012-2017 годы.</a:t>
            </a: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цель </a:t>
            </a:r>
            <a:r>
              <a:rPr lang="ru-RU" sz="2800" dirty="0" smtClean="0"/>
              <a:t>Национальной стратегии - определить основные направления и задачи государственной политики в интересах детей и ключевые механизмы её реализации, базирующиеся на общепризнанных принципах и нормах международного права.</a:t>
            </a:r>
            <a:endParaRPr lang="ru-RU" sz="28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0010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Национальная стратегия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разработана с учетом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Стратегии Совета Европы по защите прав ребенка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 2012 - 2015 годы, которая включает следующие основные цели: 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способствование появлению дружественных к ребенку услуг и систем;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искоренение всех форм насилия в отношении детей;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гарантирование прав детей в ситуациях, когда дети особо уязвимы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4067" y="384467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Право детей с ограниченными возможностями здоровья на образование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закреплено в Конституции нашей страны, законе РФ "Об образовании", а также в международных договорах Российской Федерации.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Гражданам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РФ гарантируется возможность получения образования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независимо от их состояния здоровья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Одним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инструментов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помогающих реализовать указанное право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детьми с ОВЗ, является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психолого-медико-педагогическая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комиссия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(ПМПК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24 марта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2009г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министерством Образования и науки РФ был принят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приказ № 95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"Об утверждении Положения о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психолого-медико-педагогической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комиссии". </a:t>
            </a:r>
          </a:p>
        </p:txBody>
      </p:sp>
    </p:spTree>
    <p:extLst>
      <p:ext uri="{BB962C8B-B14F-4D97-AF65-F5344CB8AC3E}">
        <p14:creationId xmlns:p14="http://schemas.microsoft.com/office/powerpoint/2010/main" val="306091767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81970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Ожидаемые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результаты (1)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Организация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обучения и воспитания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детей, обучающихся в образовательных учреждениях, в соответствии с требованиями новых федеральных государственных образовательных стандартов; 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Расширение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возможностей обучения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детей с ограниченными возможностями здоровья в общеобразовательных учреждениях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944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3398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Ожидаемые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результаты (2)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Расширение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вариативности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программ, рассчитанных на детей с разными уровнем, типом и формами проявления способностей,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том числе индивидуализированных программ развития (для детей с особой одаренностью).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Удовлетворенность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их родителей условиями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воспитания,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обучения,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развития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детей в образовательных учреждениях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2359"/>
            <a:ext cx="821537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Ожидаемые результаты (3)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Повсеместная доступность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детей различных видов социально-психологической, педагогической помощи и поддержки в трудной жизненной ситуации.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Увеличение числа детей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демонстрирующих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активную жизненную позицию,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самостоятельность и творческую инициативу в созидательной деятельности,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ответственное отношение к жизни, окружающей среде, 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приверженность  позитивным нравственным и эстетическим ценностям.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2289</Words>
  <Application>Microsoft Office PowerPoint</Application>
  <PresentationFormat>Экран (4:3)</PresentationFormat>
  <Paragraphs>431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Arial Narrow</vt:lpstr>
      <vt:lpstr>Calibri</vt:lpstr>
      <vt:lpstr>Times New Roman</vt:lpstr>
      <vt:lpstr>Wingdings</vt:lpstr>
      <vt:lpstr>Тема Office</vt:lpstr>
      <vt:lpstr>ПСИХОЛОГО-МЕДИКО-ПЕДАГОГИЧЕСКИЕ КОМИССИИ  И ППМС-СОПРОВОЖДЕНИЕ:  ИДЕОЛОГИЯ, СОДЕРЖАНИЕ, ТЕХНОЛОГИИ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консультирования ребенка в условиях ПМПК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Roga i Kopita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Perceptron</cp:lastModifiedBy>
  <cp:revision>108</cp:revision>
  <dcterms:created xsi:type="dcterms:W3CDTF">2011-10-17T09:35:11Z</dcterms:created>
  <dcterms:modified xsi:type="dcterms:W3CDTF">2016-04-06T08:28:27Z</dcterms:modified>
</cp:coreProperties>
</file>